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33" r:id="rId1"/>
  </p:sldMasterIdLst>
  <p:notesMasterIdLst>
    <p:notesMasterId r:id="rId69"/>
  </p:notesMasterIdLst>
  <p:sldIdLst>
    <p:sldId id="256" r:id="rId2"/>
    <p:sldId id="274" r:id="rId3"/>
    <p:sldId id="257" r:id="rId4"/>
    <p:sldId id="258" r:id="rId5"/>
    <p:sldId id="267" r:id="rId6"/>
    <p:sldId id="275" r:id="rId7"/>
    <p:sldId id="276" r:id="rId8"/>
    <p:sldId id="277" r:id="rId9"/>
    <p:sldId id="269" r:id="rId10"/>
    <p:sldId id="287" r:id="rId11"/>
    <p:sldId id="278" r:id="rId12"/>
    <p:sldId id="279" r:id="rId13"/>
    <p:sldId id="270" r:id="rId14"/>
    <p:sldId id="294" r:id="rId15"/>
    <p:sldId id="259" r:id="rId16"/>
    <p:sldId id="268" r:id="rId17"/>
    <p:sldId id="272" r:id="rId18"/>
    <p:sldId id="271" r:id="rId19"/>
    <p:sldId id="260" r:id="rId20"/>
    <p:sldId id="262" r:id="rId21"/>
    <p:sldId id="263" r:id="rId22"/>
    <p:sldId id="302" r:id="rId23"/>
    <p:sldId id="261" r:id="rId24"/>
    <p:sldId id="280" r:id="rId25"/>
    <p:sldId id="300" r:id="rId26"/>
    <p:sldId id="273" r:id="rId27"/>
    <p:sldId id="281" r:id="rId28"/>
    <p:sldId id="282" r:id="rId29"/>
    <p:sldId id="283" r:id="rId30"/>
    <p:sldId id="284" r:id="rId31"/>
    <p:sldId id="285" r:id="rId32"/>
    <p:sldId id="297" r:id="rId33"/>
    <p:sldId id="298" r:id="rId34"/>
    <p:sldId id="299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8" r:id="rId58"/>
    <p:sldId id="329" r:id="rId59"/>
    <p:sldId id="330" r:id="rId60"/>
    <p:sldId id="286" r:id="rId61"/>
    <p:sldId id="333" r:id="rId62"/>
    <p:sldId id="332" r:id="rId63"/>
    <p:sldId id="334" r:id="rId64"/>
    <p:sldId id="335" r:id="rId65"/>
    <p:sldId id="303" r:id="rId66"/>
    <p:sldId id="264" r:id="rId67"/>
    <p:sldId id="289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17F9CA2-367E-482B-B52A-49F5818CEE05}">
          <p14:sldIdLst>
            <p14:sldId id="256"/>
          </p14:sldIdLst>
        </p14:section>
        <p14:section name="環境安裝" id="{BAB2B7AE-36C2-423C-91CF-96217C874FB9}">
          <p14:sldIdLst>
            <p14:sldId id="274"/>
            <p14:sldId id="257"/>
            <p14:sldId id="258"/>
            <p14:sldId id="267"/>
          </p14:sldIdLst>
        </p14:section>
        <p14:section name="環境設定" id="{7D677B7C-27EC-4058-8981-FF6E3549E53C}">
          <p14:sldIdLst>
            <p14:sldId id="275"/>
            <p14:sldId id="276"/>
            <p14:sldId id="277"/>
            <p14:sldId id="269"/>
            <p14:sldId id="287"/>
            <p14:sldId id="278"/>
            <p14:sldId id="279"/>
            <p14:sldId id="270"/>
          </p14:sldIdLst>
        </p14:section>
        <p14:section name="安裝擴充套件" id="{5ED4C078-89C8-420C-975F-C2D3DE75DC95}">
          <p14:sldIdLst>
            <p14:sldId id="294"/>
            <p14:sldId id="259"/>
            <p14:sldId id="268"/>
            <p14:sldId id="272"/>
            <p14:sldId id="271"/>
            <p14:sldId id="260"/>
            <p14:sldId id="262"/>
            <p14:sldId id="263"/>
            <p14:sldId id="302"/>
            <p14:sldId id="261"/>
          </p14:sldIdLst>
        </p14:section>
        <p14:section name="Hello HTML" id="{F9C5271F-8EA1-4CE9-B692-69EF64B8DAA7}">
          <p14:sldIdLst>
            <p14:sldId id="280"/>
            <p14:sldId id="300"/>
            <p14:sldId id="273"/>
            <p14:sldId id="281"/>
            <p14:sldId id="282"/>
            <p14:sldId id="283"/>
            <p14:sldId id="284"/>
            <p14:sldId id="285"/>
            <p14:sldId id="297"/>
            <p14:sldId id="298"/>
            <p14:sldId id="299"/>
          </p14:sldIdLst>
        </p14:section>
        <p14:section name="Emmet" id="{6CA427B2-65B1-40C7-B24D-AB4597F4409F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286"/>
          </p14:sldIdLst>
        </p14:section>
        <p14:section name="補充說明" id="{E57DCF0C-6208-45A1-A667-C7E1510ECFD2}">
          <p14:sldIdLst>
            <p14:sldId id="333"/>
            <p14:sldId id="332"/>
            <p14:sldId id="334"/>
            <p14:sldId id="335"/>
            <p14:sldId id="303"/>
            <p14:sldId id="264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3333FF"/>
    <a:srgbClr val="000066"/>
    <a:srgbClr val="660066"/>
    <a:srgbClr val="800080"/>
    <a:srgbClr val="5C8E3A"/>
    <a:srgbClr val="6600FF"/>
    <a:srgbClr val="3584CB"/>
    <a:srgbClr val="FF66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8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90872-E7A4-4B26-BE87-3CAEF3890616}" type="datetimeFigureOut">
              <a:rPr lang="zh-TW" altLang="en-US" smtClean="0"/>
              <a:t>2018/9/14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A36FE-3C06-4DAC-96E2-9EF931B411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88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homework_table.html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A33D3-C9FB-4FD6-9795-BF02C3F5D5E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24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A33D3-C9FB-4FD6-9795-BF02C3F5D5E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90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emmet_ChildTag.html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A33D3-C9FB-4FD6-9795-BF02C3F5D5E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831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emmet_attribute.html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A33D3-C9FB-4FD6-9795-BF02C3F5D5E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82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557" y="-19052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-1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324976" cy="2387600"/>
          </a:xfrm>
        </p:spPr>
        <p:txBody>
          <a:bodyPr anchor="b">
            <a:normAutofit/>
          </a:bodyPr>
          <a:lstStyle>
            <a:lvl1pPr algn="r">
              <a:defRPr sz="4800" b="1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9324976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C9A6189-240E-4543-807B-6F136054FECD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59572" y="5343524"/>
            <a:ext cx="4905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>
                <a:solidFill>
                  <a:schemeClr val="tx1">
                    <a:alpha val="15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9600" dirty="0">
              <a:solidFill>
                <a:schemeClr val="tx1">
                  <a:alpha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6357" y="6330950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38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DDE2-C920-4575-A2C6-CC9E888C8211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752EE-DD02-4E8C-AF23-E75B4B9B9A7E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84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F272-E54D-4293-985E-A1E931701A07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3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17B8C-1F55-43CC-BED8-55C1CDDD274F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5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9365D-F5BD-4AF7-B4BD-2C03D5662BB2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37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A1E-714D-4ACD-AAE3-8BCB201E768F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75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6D1-2E4D-471B-A4F8-DAE5D61C0844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05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73D-2DEA-4684-9907-F506F1207636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7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 userDrawn="1"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 b="1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none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48800" y="6375398"/>
            <a:ext cx="2743200" cy="365125"/>
          </a:xfrm>
        </p:spPr>
        <p:txBody>
          <a:bodyPr/>
          <a:lstStyle/>
          <a:p>
            <a:fld id="{A09534CF-E90C-4EEE-B281-D6364EBC6F02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81075" y="6375397"/>
            <a:ext cx="80950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76919" y="6375397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59572" y="5343524"/>
            <a:ext cx="4905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>
                <a:solidFill>
                  <a:schemeClr val="tx1">
                    <a:alpha val="15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9600" dirty="0">
              <a:solidFill>
                <a:schemeClr val="tx1">
                  <a:alpha val="1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90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gradFill flip="none" rotWithShape="1">
          <a:gsLst>
            <a:gs pos="37000">
              <a:srgbClr val="002060"/>
            </a:gs>
            <a:gs pos="0">
              <a:schemeClr val="accent1"/>
            </a:gs>
            <a:gs pos="100000">
              <a:srgbClr val="00006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76" y="170843"/>
            <a:ext cx="11068049" cy="1134082"/>
          </a:xfrm>
        </p:spPr>
        <p:txBody>
          <a:bodyPr>
            <a:normAutofit/>
          </a:bodyPr>
          <a:lstStyle>
            <a:lvl1pPr>
              <a:defRPr sz="3200" b="1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831" y="1476375"/>
            <a:ext cx="10574339" cy="4314826"/>
          </a:xfrm>
        </p:spPr>
        <p:txBody>
          <a:bodyPr/>
          <a:lstStyle>
            <a:lvl1pPr>
              <a:defRPr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04771" y="6378574"/>
            <a:ext cx="2743200" cy="365125"/>
          </a:xfrm>
        </p:spPr>
        <p:txBody>
          <a:bodyPr/>
          <a:lstStyle/>
          <a:p>
            <a:fld id="{623AA546-593A-4CB8-8DDB-4147F0A593FC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3286" y="6378573"/>
            <a:ext cx="819308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96404" y="6378574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59572" y="5343524"/>
            <a:ext cx="4905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 smtClean="0">
                <a:solidFill>
                  <a:schemeClr val="tx1">
                    <a:alpha val="10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9600" dirty="0">
              <a:solidFill>
                <a:schemeClr val="tx1">
                  <a:alpha val="1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643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5F8-3D68-4487-9B47-7EE9229651F2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16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3494-7A79-4944-8A76-F4374C855E13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7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C39C-E20E-42AD-A546-D0D71EE62083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3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ED5FE-8511-4AA1-BB36-9FF395957849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8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6FC71-167B-4179-99D3-0D48C624A1D4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90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EF09-1C21-43F0-BB61-760567E0AF7F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0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0">
              <a:schemeClr val="accent1"/>
            </a:gs>
            <a:gs pos="100000">
              <a:srgbClr val="00006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F799B-43A4-4575-8DD4-76254294C48B}" type="datetime1">
              <a:rPr lang="en-US" altLang="zh-TW" smtClean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17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6" r:id="rId2"/>
    <p:sldLayoutId id="2147483835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getstarted/keybinding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tblogs.com.tw/im_sqz777/2017/07/30/143557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emmet.io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docs.emmet.io/cheat-sheet/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wpjam.com/m/emmet-grammar/" TargetMode="External"/><Relationship Id="rId2" Type="http://schemas.openxmlformats.org/officeDocument/2006/relationships/hyperlink" Target="http://docs.emmet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alrin0000.blogspot.tw/2014/05/emmet.html" TargetMode="External"/><Relationship Id="rId4" Type="http://schemas.openxmlformats.org/officeDocument/2006/relationships/hyperlink" Target="http://macloudlab.com/emmet-%E7%B6%B2%E9%A0%81%E9%96%8B%E7%99%BC%E7%95%8C%E7%9A%84%E8%B6%85%E8%B7%91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codecademy.com/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codepen.io/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cademy.com/tracks/web" TargetMode="External"/><Relationship Id="rId2" Type="http://schemas.openxmlformats.org/officeDocument/2006/relationships/hyperlink" Target="https://codepen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VhWtbbPPh4&amp;list=PLjavDKFcyCOkl6uL8BG9_sP6A2FxmBFqv" TargetMode="External"/><Relationship Id="rId2" Type="http://schemas.openxmlformats.org/officeDocument/2006/relationships/hyperlink" Target="https://code.visualstudio.com/do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tblogs.com.tw/im_sqz777/2017/07/30/143557" TargetMode="External"/><Relationship Id="rId5" Type="http://schemas.openxmlformats.org/officeDocument/2006/relationships/hyperlink" Target="https://www.youtube.com/watch?v=3mhvZ7th4YI" TargetMode="External"/><Relationship Id="rId4" Type="http://schemas.openxmlformats.org/officeDocument/2006/relationships/hyperlink" Target="https://www.youtube.com/watch?v=8WnQfbqxBxI&amp;list=PL4eoLKmwShjvh9B8zLkGxTos_OUoZhkNv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user.today/vs-code-frontend-extensions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865313"/>
            <a:ext cx="9934575" cy="2387600"/>
          </a:xfrm>
        </p:spPr>
        <p:txBody>
          <a:bodyPr/>
          <a:lstStyle/>
          <a:p>
            <a:r>
              <a:rPr lang="en-US" altLang="zh-TW" dirty="0" smtClean="0"/>
              <a:t>Visual Studio Code </a:t>
            </a:r>
            <a:r>
              <a:rPr lang="zh-TW" altLang="en-US" dirty="0" smtClean="0"/>
              <a:t>安裝與設定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33599" y="4478338"/>
            <a:ext cx="9324976" cy="1655762"/>
          </a:xfrm>
        </p:spPr>
        <p:txBody>
          <a:bodyPr/>
          <a:lstStyle/>
          <a:p>
            <a:r>
              <a:rPr lang="en-US" altLang="zh-TW" dirty="0" smtClean="0"/>
              <a:t>2018.09.14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4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常用快速鍵</a:t>
            </a:r>
            <a:endParaRPr lang="zh-TW" alt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dirty="0" err="1" smtClean="0">
                <a:solidFill>
                  <a:srgbClr val="FFFF00"/>
                </a:solidFill>
              </a:rPr>
              <a:t>Ctrl+S</a:t>
            </a:r>
            <a:r>
              <a:rPr lang="en-US" altLang="zh-TW" b="1" dirty="0" smtClean="0">
                <a:solidFill>
                  <a:srgbClr val="FFFF00"/>
                </a:solidFill>
              </a:rPr>
              <a:t> </a:t>
            </a:r>
            <a:r>
              <a:rPr lang="zh-TW" altLang="en-US" b="1" dirty="0" smtClean="0">
                <a:solidFill>
                  <a:srgbClr val="FFFF00"/>
                </a:solidFill>
              </a:rPr>
              <a:t>：儲存檔案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en-US" altLang="zh-TW" b="1" dirty="0">
                <a:solidFill>
                  <a:srgbClr val="FFFF00"/>
                </a:solidFill>
              </a:rPr>
              <a:t>Alt+ </a:t>
            </a:r>
            <a:r>
              <a:rPr lang="zh-TW" altLang="en-US" b="1" dirty="0">
                <a:solidFill>
                  <a:srgbClr val="FFFF00"/>
                </a:solidFill>
              </a:rPr>
              <a:t>上</a:t>
            </a:r>
            <a:r>
              <a:rPr lang="en-US" altLang="zh-TW" b="1" dirty="0">
                <a:solidFill>
                  <a:srgbClr val="FFFF00"/>
                </a:solidFill>
              </a:rPr>
              <a:t>(</a:t>
            </a:r>
            <a:r>
              <a:rPr lang="zh-TW" altLang="en-US" b="1" dirty="0">
                <a:solidFill>
                  <a:srgbClr val="FFFF00"/>
                </a:solidFill>
              </a:rPr>
              <a:t>下</a:t>
            </a:r>
            <a:r>
              <a:rPr lang="en-US" altLang="zh-TW" b="1" dirty="0">
                <a:solidFill>
                  <a:srgbClr val="FFFF00"/>
                </a:solidFill>
              </a:rPr>
              <a:t>)</a:t>
            </a:r>
            <a:r>
              <a:rPr lang="zh-TW" altLang="en-US" b="1" dirty="0">
                <a:solidFill>
                  <a:srgbClr val="FFFF00"/>
                </a:solidFill>
              </a:rPr>
              <a:t>：上下移一整行或是一個區塊</a:t>
            </a:r>
            <a:endParaRPr lang="en-US" altLang="zh-TW" b="1" dirty="0">
              <a:solidFill>
                <a:srgbClr val="FFFF00"/>
              </a:solidFill>
            </a:endParaRPr>
          </a:p>
          <a:p>
            <a:r>
              <a:rPr lang="en-US" altLang="zh-TW" b="1" dirty="0" err="1">
                <a:solidFill>
                  <a:srgbClr val="FFFF00"/>
                </a:solidFill>
              </a:rPr>
              <a:t>Shift+Alt</a:t>
            </a:r>
            <a:r>
              <a:rPr lang="en-US" altLang="zh-TW" b="1" dirty="0">
                <a:solidFill>
                  <a:srgbClr val="FFFF00"/>
                </a:solidFill>
              </a:rPr>
              <a:t>+</a:t>
            </a:r>
            <a:r>
              <a:rPr lang="en-US" altLang="zh-TW" b="1" dirty="0">
                <a:solidFill>
                  <a:srgbClr val="FFFF00"/>
                </a:solidFill>
                <a:sym typeface="Wingdings" panose="05000000000000000000" pitchFamily="2" charset="2"/>
              </a:rPr>
              <a:t>() </a:t>
            </a:r>
            <a:r>
              <a:rPr lang="zh-TW" alt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：選取多行的屬性</a:t>
            </a:r>
            <a:r>
              <a:rPr lang="en-US" altLang="zh-TW" b="1" dirty="0">
                <a:solidFill>
                  <a:srgbClr val="FFFF00"/>
                </a:solidFill>
                <a:sym typeface="Wingdings" panose="05000000000000000000" pitchFamily="2" charset="2"/>
              </a:rPr>
              <a:t>(</a:t>
            </a:r>
            <a:r>
              <a:rPr lang="zh-TW" alt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從游標所在的地方開始</a:t>
            </a:r>
            <a:r>
              <a:rPr lang="en-US" altLang="zh-TW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en-US" altLang="zh-TW" b="1" dirty="0">
                <a:solidFill>
                  <a:srgbClr val="FFFF00"/>
                </a:solidFill>
              </a:rPr>
              <a:t>Ctrl +Enter</a:t>
            </a:r>
            <a:r>
              <a:rPr lang="zh-TW" altLang="en-US" b="1" dirty="0">
                <a:solidFill>
                  <a:srgbClr val="FFFF00"/>
                </a:solidFill>
              </a:rPr>
              <a:t>：直接插入一行空白</a:t>
            </a:r>
            <a:r>
              <a:rPr lang="zh-TW" altLang="en-US" b="1" dirty="0" smtClean="0">
                <a:solidFill>
                  <a:srgbClr val="FFFF00"/>
                </a:solidFill>
              </a:rPr>
              <a:t>行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en-US" altLang="zh-TW" b="1" dirty="0" smtClean="0">
                <a:solidFill>
                  <a:srgbClr val="FFFF00"/>
                </a:solidFill>
              </a:rPr>
              <a:t>Ctrl+ / </a:t>
            </a:r>
            <a:r>
              <a:rPr lang="zh-TW" altLang="en-US" b="1" dirty="0" smtClean="0">
                <a:solidFill>
                  <a:srgbClr val="FFFF00"/>
                </a:solidFill>
              </a:rPr>
              <a:t>：直接將該行或多行標示為註解</a:t>
            </a:r>
            <a:endParaRPr lang="en-US" altLang="zh-TW" b="1" dirty="0" smtClean="0">
              <a:solidFill>
                <a:srgbClr val="FFFF00"/>
              </a:solidFill>
            </a:endParaRPr>
          </a:p>
          <a:p>
            <a:r>
              <a:rPr lang="en-US" altLang="zh-TW" dirty="0" smtClean="0"/>
              <a:t>Ctrl+ (shift) + P : </a:t>
            </a:r>
            <a:r>
              <a:rPr lang="zh-TW" altLang="en-US" dirty="0" smtClean="0"/>
              <a:t>直接呼叫指令列</a:t>
            </a:r>
            <a:endParaRPr lang="en-US" altLang="zh-TW" dirty="0" smtClean="0"/>
          </a:p>
          <a:p>
            <a:r>
              <a:rPr lang="en-US" altLang="zh-TW" dirty="0" err="1" smtClean="0"/>
              <a:t>Alt+b</a:t>
            </a:r>
            <a:r>
              <a:rPr lang="en-US" altLang="zh-TW" dirty="0" smtClean="0"/>
              <a:t> : Open in browser</a:t>
            </a:r>
          </a:p>
          <a:p>
            <a:r>
              <a:rPr lang="en-US" altLang="zh-TW" dirty="0" smtClean="0"/>
              <a:t>Ctrl + shift + f </a:t>
            </a:r>
            <a:r>
              <a:rPr lang="zh-TW" altLang="en-US" dirty="0" smtClean="0"/>
              <a:t>：自動將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程式碼進行排版</a:t>
            </a:r>
            <a:endParaRPr lang="en-US" altLang="zh-TW" dirty="0" smtClean="0"/>
          </a:p>
          <a:p>
            <a:r>
              <a:rPr lang="en-US" altLang="zh-TW" dirty="0" smtClean="0"/>
              <a:t>Ctrl+ d </a:t>
            </a:r>
            <a:r>
              <a:rPr lang="zh-TW" altLang="en-US" dirty="0" smtClean="0"/>
              <a:t>：一次修改多行的內容</a:t>
            </a:r>
            <a:endParaRPr lang="en-US" altLang="zh-TW" dirty="0" smtClean="0"/>
          </a:p>
          <a:p>
            <a:r>
              <a:rPr lang="en-US" altLang="zh-TW" dirty="0" smtClean="0"/>
              <a:t>Ctrl + L</a:t>
            </a:r>
            <a:r>
              <a:rPr lang="zh-TW" altLang="en-US" dirty="0" smtClean="0"/>
              <a:t>：選取一整行</a:t>
            </a:r>
            <a:endParaRPr lang="en-US" altLang="zh-TW" dirty="0" smtClean="0"/>
          </a:p>
          <a:p>
            <a:r>
              <a:rPr lang="en-US" altLang="zh-TW" dirty="0" smtClean="0"/>
              <a:t>Ctrl+~</a:t>
            </a:r>
            <a:r>
              <a:rPr lang="zh-TW" altLang="en-US" dirty="0" smtClean="0"/>
              <a:t>：開</a:t>
            </a:r>
            <a:r>
              <a:rPr lang="en-US" altLang="zh-TW" dirty="0" smtClean="0"/>
              <a:t>(</a:t>
            </a:r>
            <a:r>
              <a:rPr lang="zh-TW" altLang="en-US" dirty="0" smtClean="0"/>
              <a:t>關</a:t>
            </a:r>
            <a:r>
              <a:rPr lang="en-US" altLang="zh-TW" dirty="0" smtClean="0"/>
              <a:t>)</a:t>
            </a:r>
            <a:r>
              <a:rPr lang="zh-TW" altLang="en-US" dirty="0" smtClean="0"/>
              <a:t> 終端機畫面</a:t>
            </a:r>
            <a:endParaRPr lang="en-US" altLang="zh-TW" dirty="0" smtClean="0"/>
          </a:p>
          <a:p>
            <a:endParaRPr lang="en-US" altLang="zh-TW" b="1" dirty="0" smtClean="0">
              <a:solidFill>
                <a:srgbClr val="FFFF00"/>
              </a:solidFill>
            </a:endParaRP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77008" y="6128239"/>
            <a:ext cx="993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快速鍵相關設定說明，請參考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code.visualstudio.com/docs/getstarted/keybindings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2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VS Code </a:t>
            </a:r>
            <a:r>
              <a:rPr lang="zh-TW" altLang="en-US" smtClean="0"/>
              <a:t>快速鍵設定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Ctrl+Shift+p &gt; shortcut</a:t>
            </a:r>
          </a:p>
          <a:p>
            <a:r>
              <a:rPr lang="zh-TW" altLang="en-US" smtClean="0"/>
              <a:t>找到</a:t>
            </a:r>
            <a:r>
              <a:rPr lang="en-US" altLang="zh-TW" smtClean="0"/>
              <a:t>Preferences:Open Keyboard Shortcuts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737" y="3246778"/>
            <a:ext cx="4806462" cy="13933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97" y="2697138"/>
            <a:ext cx="4808660" cy="29090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79824" y="3512637"/>
            <a:ext cx="2385144" cy="413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VS Code </a:t>
            </a:r>
            <a:r>
              <a:rPr lang="zh-TW" altLang="en-US" smtClean="0"/>
              <a:t>快速鍵設定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若要找某個功能的預設的快速鍵，則可在上方輸入要找的關鍵字</a:t>
            </a:r>
            <a:endParaRPr lang="en-US" altLang="zh-TW" smtClean="0"/>
          </a:p>
          <a:p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113820" y="2348396"/>
            <a:ext cx="9897940" cy="3123595"/>
            <a:chOff x="1052879" y="2717673"/>
            <a:chExt cx="9897940" cy="312359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879" y="2717673"/>
              <a:ext cx="9897940" cy="312359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14425" y="2806212"/>
              <a:ext cx="1204546" cy="2989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013563" y="276163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FF0000"/>
                  </a:solidFill>
                </a:rPr>
                <a:t>關鍵字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直線單箭頭接點 7"/>
            <p:cNvCxnSpPr>
              <a:endCxn id="5" idx="3"/>
            </p:cNvCxnSpPr>
            <p:nvPr/>
          </p:nvCxnSpPr>
          <p:spPr>
            <a:xfrm flipH="1">
              <a:off x="2318971" y="2955681"/>
              <a:ext cx="65063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檢查</a:t>
            </a:r>
            <a:r>
              <a:rPr lang="en-US" altLang="zh-TW" smtClean="0"/>
              <a:t>Visual Studio code</a:t>
            </a:r>
            <a:r>
              <a:rPr lang="zh-TW" altLang="en-US" smtClean="0"/>
              <a:t>更新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由於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目前還會持續有更新， 因此建議若長時間沒更新，請到選單當中，再次檢查是否有更新的版本，若有，建議更新到最新版本。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79" y="2464009"/>
            <a:ext cx="1726200" cy="40971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6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Visual Studio Code</a:t>
            </a:r>
            <a:r>
              <a:rPr lang="zh-TW" altLang="en-US" smtClean="0"/>
              <a:t>為一個開放性的程式編輯器，可支援多種程式語言，因此可根據需求，安裝不同的擴充套件。本次以</a:t>
            </a:r>
            <a:r>
              <a:rPr lang="en-US" altLang="zh-TW" smtClean="0"/>
              <a:t>Html</a:t>
            </a:r>
            <a:r>
              <a:rPr lang="zh-TW" altLang="en-US" smtClean="0"/>
              <a:t>相關的套件為例</a:t>
            </a:r>
            <a:endParaRPr lang="en-US" altLang="zh-TW" smtClean="0"/>
          </a:p>
          <a:p>
            <a:r>
              <a:rPr lang="zh-TW" altLang="en-US" smtClean="0"/>
              <a:t>點選左邊的功能選單上面的          符號，切換到套件安裝面板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133" y="3443069"/>
            <a:ext cx="2873520" cy="29365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006" t="45015" r="89195" b="45110"/>
          <a:stretch/>
        </p:blipFill>
        <p:spPr>
          <a:xfrm>
            <a:off x="4652890" y="2426605"/>
            <a:ext cx="510540" cy="525780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在搜尋列上輸入要安裝的套件名稱，找到套件</a:t>
            </a:r>
            <a:endParaRPr lang="en-US" altLang="zh-TW" smtClean="0"/>
          </a:p>
          <a:p>
            <a:r>
              <a:rPr lang="zh-TW" altLang="en-US" smtClean="0"/>
              <a:t>點選套件上的</a:t>
            </a:r>
            <a:r>
              <a:rPr lang="en-US" altLang="zh-TW" smtClean="0"/>
              <a:t>[</a:t>
            </a:r>
            <a:r>
              <a:rPr lang="zh-TW" altLang="en-US" smtClean="0"/>
              <a:t>安裝</a:t>
            </a:r>
            <a:r>
              <a:rPr lang="en-US" altLang="zh-TW" smtClean="0"/>
              <a:t>]</a:t>
            </a:r>
            <a:r>
              <a:rPr lang="zh-TW" altLang="en-US" smtClean="0"/>
              <a:t>按鈕</a:t>
            </a:r>
            <a:endParaRPr lang="en-US" altLang="zh-TW" smtClean="0"/>
          </a:p>
          <a:p>
            <a:r>
              <a:rPr lang="zh-TW" altLang="en-US" smtClean="0"/>
              <a:t>當安裝完成後，無須重開程式，直接按下</a:t>
            </a:r>
            <a:r>
              <a:rPr lang="en-US" altLang="zh-TW" smtClean="0"/>
              <a:t>[</a:t>
            </a:r>
            <a:r>
              <a:rPr lang="zh-TW" altLang="en-US" smtClean="0"/>
              <a:t>重新載入</a:t>
            </a:r>
            <a:r>
              <a:rPr lang="en-US" altLang="zh-TW" smtClean="0"/>
              <a:t>]</a:t>
            </a:r>
          </a:p>
          <a:p>
            <a:r>
              <a:rPr lang="zh-TW" altLang="en-US" smtClean="0"/>
              <a:t>再次搜尋該套件，就可發現該套件安裝完成</a:t>
            </a:r>
            <a:endParaRPr lang="en-US" altLang="zh-TW" dirty="0" smtClean="0"/>
          </a:p>
        </p:txBody>
      </p:sp>
      <p:grpSp>
        <p:nvGrpSpPr>
          <p:cNvPr id="12" name="群組 11"/>
          <p:cNvGrpSpPr/>
          <p:nvPr/>
        </p:nvGrpSpPr>
        <p:grpSpPr>
          <a:xfrm>
            <a:off x="808831" y="3958346"/>
            <a:ext cx="3175750" cy="2152650"/>
            <a:chOff x="801880" y="4434596"/>
            <a:chExt cx="3175750" cy="21526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880" y="4434596"/>
              <a:ext cx="3175750" cy="21526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372654" y="5180927"/>
              <a:ext cx="543973" cy="329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498832" y="4159861"/>
            <a:ext cx="3479483" cy="1667411"/>
            <a:chOff x="4423160" y="4636111"/>
            <a:chExt cx="3479483" cy="166741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3160" y="4636111"/>
              <a:ext cx="3479483" cy="166741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842532" y="5896608"/>
              <a:ext cx="891540" cy="3299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566" y="4404423"/>
            <a:ext cx="3373011" cy="1178288"/>
          </a:xfrm>
          <a:prstGeom prst="rect">
            <a:avLst/>
          </a:prstGeom>
        </p:spPr>
      </p:pic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Visual Studio Code</a:t>
            </a:r>
            <a:r>
              <a:rPr lang="zh-TW" altLang="en-US" smtClean="0"/>
              <a:t>當中的套件，幾乎都有詳細說明，若有使用上的問題，可點選欲查詢的套件，即可顯示該套件的使用說明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338" y="2822330"/>
            <a:ext cx="5142244" cy="3509532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8830" y="1304925"/>
            <a:ext cx="10574339" cy="4314826"/>
          </a:xfrm>
        </p:spPr>
        <p:txBody>
          <a:bodyPr/>
          <a:lstStyle/>
          <a:p>
            <a:r>
              <a:rPr lang="zh-TW" altLang="en-US" dirty="0" smtClean="0"/>
              <a:t>查詢已安裝的套件</a:t>
            </a:r>
            <a:endParaRPr lang="en-US" altLang="zh-TW" dirty="0" smtClean="0"/>
          </a:p>
          <a:p>
            <a:r>
              <a:rPr lang="zh-TW" altLang="en-US" dirty="0" smtClean="0"/>
              <a:t>點選右上角的        符號，顯示選單</a:t>
            </a:r>
            <a:endParaRPr lang="en-US" altLang="zh-TW" dirty="0" smtClean="0"/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[</a:t>
            </a:r>
            <a:r>
              <a:rPr lang="zh-TW" altLang="en-US" dirty="0" smtClean="0"/>
              <a:t>顯示已安裝的擴充套件</a:t>
            </a:r>
            <a:r>
              <a:rPr lang="en-US" altLang="zh-TW" dirty="0" smtClean="0"/>
              <a:t>]</a:t>
            </a:r>
            <a:r>
              <a:rPr lang="zh-TW" altLang="en-US" dirty="0" smtClean="0"/>
              <a:t>，就可顯示目前已經安裝的套件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2745" t="1102"/>
          <a:stretch/>
        </p:blipFill>
        <p:spPr>
          <a:xfrm>
            <a:off x="1767506" y="3163599"/>
            <a:ext cx="1554877" cy="3474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61859" t="1102" r="30321" b="92157"/>
          <a:stretch/>
        </p:blipFill>
        <p:spPr>
          <a:xfrm>
            <a:off x="3143114" y="2006192"/>
            <a:ext cx="373380" cy="2709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-931" t="-114" r="931" b="33865"/>
          <a:stretch/>
        </p:blipFill>
        <p:spPr>
          <a:xfrm>
            <a:off x="4760072" y="3340925"/>
            <a:ext cx="2304742" cy="3119564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668570" y="4733067"/>
            <a:ext cx="533400" cy="33528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HTML</a:t>
            </a:r>
            <a:r>
              <a:rPr lang="zh-TW" altLang="en-US" dirty="0" smtClean="0"/>
              <a:t>編輯相關套件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Beautify </a:t>
            </a:r>
            <a:r>
              <a:rPr lang="zh-TW" altLang="en-US" dirty="0" smtClean="0">
                <a:solidFill>
                  <a:srgbClr val="FFFF00"/>
                </a:solidFill>
              </a:rPr>
              <a:t>： 自動縮排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HTML Snippet</a:t>
            </a:r>
            <a:r>
              <a:rPr lang="zh-TW" altLang="en-US" dirty="0" smtClean="0">
                <a:solidFill>
                  <a:srgbClr val="FFFF00"/>
                </a:solidFill>
              </a:rPr>
              <a:t> ：自動補齊指令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JS-CSS-HTML Formatter</a:t>
            </a:r>
          </a:p>
          <a:p>
            <a:pPr lvl="1"/>
            <a:r>
              <a:rPr lang="en-US" altLang="zh-TW" dirty="0" smtClean="0"/>
              <a:t>HTML CSS Support Extension</a:t>
            </a:r>
          </a:p>
          <a:p>
            <a:pPr lvl="1"/>
            <a:r>
              <a:rPr lang="en-US" altLang="zh-TW" b="1" dirty="0" smtClean="0">
                <a:solidFill>
                  <a:srgbClr val="FFFF00"/>
                </a:solidFill>
              </a:rPr>
              <a:t>Live Server</a:t>
            </a:r>
          </a:p>
          <a:p>
            <a:pPr lvl="1"/>
            <a:r>
              <a:rPr lang="en-US" altLang="zh-TW" dirty="0" smtClean="0"/>
              <a:t>Bracket Pair Colorizer</a:t>
            </a:r>
          </a:p>
          <a:p>
            <a:pPr lvl="1"/>
            <a:r>
              <a:rPr lang="en-US" altLang="zh-TW" b="1" dirty="0" smtClean="0">
                <a:solidFill>
                  <a:srgbClr val="FFC000"/>
                </a:solidFill>
              </a:rPr>
              <a:t>Auto Close Tag</a:t>
            </a:r>
            <a:r>
              <a:rPr lang="zh-TW" altLang="en-US" b="1" dirty="0" smtClean="0">
                <a:solidFill>
                  <a:srgbClr val="FFC000"/>
                </a:solidFill>
              </a:rPr>
              <a:t>：</a:t>
            </a:r>
            <a:r>
              <a:rPr lang="zh-TW" altLang="en-US" dirty="0" smtClean="0"/>
              <a:t>自動補上</a:t>
            </a:r>
            <a:r>
              <a:rPr lang="en-US" altLang="zh-TW" dirty="0" smtClean="0"/>
              <a:t>Close Tag</a:t>
            </a:r>
          </a:p>
          <a:p>
            <a:pPr lvl="1"/>
            <a:r>
              <a:rPr lang="en-US" altLang="zh-TW" dirty="0" smtClean="0"/>
              <a:t>Guides</a:t>
            </a:r>
            <a:r>
              <a:rPr lang="zh-TW" altLang="en-US" dirty="0" smtClean="0"/>
              <a:t>：在編輯器上顯示線條，讓你辨識程式的區塊所在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41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環境安裝</a:t>
            </a:r>
            <a:endParaRPr lang="zh-TW" altLang="en-US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JavaScript</a:t>
            </a:r>
            <a:r>
              <a:rPr lang="zh-TW" altLang="en-US" dirty="0" smtClean="0"/>
              <a:t>相關套件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JavaScript (ES6) code snippets</a:t>
            </a:r>
            <a:r>
              <a:rPr lang="zh-TW" altLang="en-US" dirty="0" smtClean="0">
                <a:solidFill>
                  <a:srgbClr val="FFFF00"/>
                </a:solidFill>
              </a:rPr>
              <a:t>：</a:t>
            </a:r>
            <a:r>
              <a:rPr lang="en-US" altLang="zh-TW" dirty="0" smtClean="0">
                <a:solidFill>
                  <a:srgbClr val="FFFF00"/>
                </a:solidFill>
              </a:rPr>
              <a:t>JS </a:t>
            </a:r>
            <a:r>
              <a:rPr lang="zh-TW" altLang="en-US" dirty="0" smtClean="0">
                <a:solidFill>
                  <a:srgbClr val="FFFF00"/>
                </a:solidFill>
              </a:rPr>
              <a:t>的 </a:t>
            </a:r>
            <a:r>
              <a:rPr lang="en-US" altLang="zh-TW" dirty="0" smtClean="0">
                <a:solidFill>
                  <a:srgbClr val="FFFF00"/>
                </a:solidFill>
              </a:rPr>
              <a:t>Snippets</a:t>
            </a:r>
            <a:r>
              <a:rPr lang="zh-TW" altLang="en-US" dirty="0" smtClean="0">
                <a:solidFill>
                  <a:srgbClr val="FFFF00"/>
                </a:solidFill>
              </a:rPr>
              <a:t>。也同時支援 </a:t>
            </a:r>
            <a:r>
              <a:rPr lang="en-US" altLang="zh-TW" dirty="0" err="1" smtClean="0">
                <a:solidFill>
                  <a:srgbClr val="FFFF00"/>
                </a:solidFill>
              </a:rPr>
              <a:t>TypeScript</a:t>
            </a:r>
            <a:r>
              <a:rPr lang="zh-TW" altLang="en-US" dirty="0" smtClean="0">
                <a:solidFill>
                  <a:srgbClr val="FFFF00"/>
                </a:solidFill>
              </a:rPr>
              <a:t>、</a:t>
            </a:r>
            <a:r>
              <a:rPr lang="en-US" altLang="zh-TW" dirty="0" smtClean="0">
                <a:solidFill>
                  <a:srgbClr val="FFFF00"/>
                </a:solidFill>
              </a:rPr>
              <a:t>React</a:t>
            </a:r>
            <a:r>
              <a:rPr lang="zh-TW" altLang="en-US" dirty="0" smtClean="0">
                <a:solidFill>
                  <a:srgbClr val="FFFF00"/>
                </a:solidFill>
              </a:rPr>
              <a:t>、</a:t>
            </a:r>
            <a:r>
              <a:rPr lang="en-US" altLang="zh-TW" dirty="0" err="1" smtClean="0">
                <a:solidFill>
                  <a:srgbClr val="FFFF00"/>
                </a:solidFill>
              </a:rPr>
              <a:t>Vue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Node Exec (F8 </a:t>
            </a:r>
            <a:r>
              <a:rPr lang="zh-TW" altLang="en-US" dirty="0" smtClean="0">
                <a:solidFill>
                  <a:srgbClr val="FFFF00"/>
                </a:solidFill>
              </a:rPr>
              <a:t>直接執行</a:t>
            </a:r>
            <a:r>
              <a:rPr lang="en-US" altLang="zh-TW" dirty="0" smtClean="0">
                <a:solidFill>
                  <a:srgbClr val="FFFF00"/>
                </a:solidFill>
              </a:rPr>
              <a:t>JS)</a:t>
            </a:r>
          </a:p>
          <a:p>
            <a:pPr lvl="1"/>
            <a:r>
              <a:rPr lang="en-US" altLang="zh-TW" dirty="0" err="1" smtClean="0">
                <a:solidFill>
                  <a:srgbClr val="FFFF00"/>
                </a:solidFill>
              </a:rPr>
              <a:t>ESLint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err="1" smtClean="0"/>
              <a:t>TSLint</a:t>
            </a:r>
            <a:r>
              <a:rPr lang="zh-TW" altLang="en-US" dirty="0" smtClean="0"/>
              <a:t>：程式碼品質檢測器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多人開發使用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，非必要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VS Code </a:t>
            </a:r>
            <a:r>
              <a:rPr lang="en-US" altLang="zh-TW" dirty="0" err="1" smtClean="0"/>
              <a:t>ESLint</a:t>
            </a:r>
            <a:r>
              <a:rPr lang="en-US" altLang="zh-TW" dirty="0" smtClean="0"/>
              <a:t> </a:t>
            </a:r>
            <a:r>
              <a:rPr lang="zh-TW" altLang="en-US" dirty="0" smtClean="0"/>
              <a:t>：程式碼品質檢測器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多人開發使用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，非必要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0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預覽網頁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open in browser </a:t>
            </a:r>
          </a:p>
          <a:p>
            <a:pPr lvl="1"/>
            <a:r>
              <a:rPr lang="en-US" altLang="zh-TW" dirty="0" smtClean="0"/>
              <a:t>Open HTML in Default Browser</a:t>
            </a:r>
          </a:p>
          <a:p>
            <a:pPr lvl="1"/>
            <a:r>
              <a:rPr lang="en-US" altLang="zh-TW" dirty="0" smtClean="0"/>
              <a:t>Debug for Chrome</a:t>
            </a:r>
          </a:p>
          <a:p>
            <a:pPr lvl="1"/>
            <a:r>
              <a:rPr lang="en-US" altLang="zh-TW" dirty="0" smtClean="0"/>
              <a:t>Preview on Web Server(</a:t>
            </a:r>
            <a:r>
              <a:rPr lang="zh-TW" altLang="en-US" dirty="0" smtClean="0"/>
              <a:t>必須先安裝</a:t>
            </a:r>
            <a:r>
              <a:rPr lang="en-US" altLang="zh-TW" dirty="0" smtClean="0"/>
              <a:t>gulp)</a:t>
            </a:r>
          </a:p>
          <a:p>
            <a:r>
              <a:rPr lang="zh-TW" altLang="en-US" dirty="0" smtClean="0"/>
              <a:t>版本控制套件：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History</a:t>
            </a:r>
          </a:p>
          <a:p>
            <a:pPr lvl="1"/>
            <a:r>
              <a:rPr lang="en-US" altLang="zh-TW" dirty="0" err="1" smtClean="0"/>
              <a:t>GitLens</a:t>
            </a:r>
            <a:r>
              <a:rPr lang="en-US" altLang="zh-TW" dirty="0" smtClean="0"/>
              <a:t> —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supercharged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網頁框架相關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Vue</a:t>
            </a:r>
            <a:r>
              <a:rPr lang="en-US" altLang="zh-TW" dirty="0" smtClean="0"/>
              <a:t> 2 Snippets</a:t>
            </a:r>
          </a:p>
          <a:p>
            <a:pPr lvl="1"/>
            <a:r>
              <a:rPr lang="en-US" altLang="zh-TW" dirty="0" err="1" smtClean="0"/>
              <a:t>Vue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VSCode</a:t>
            </a:r>
            <a:r>
              <a:rPr lang="en-US" altLang="zh-TW" dirty="0" smtClean="0"/>
              <a:t> Snippets</a:t>
            </a:r>
          </a:p>
          <a:p>
            <a:pPr lvl="1"/>
            <a:r>
              <a:rPr lang="en-US" altLang="zh-TW" dirty="0" smtClean="0"/>
              <a:t>Bootstrap 4 &amp; Font awesome snippets</a:t>
            </a:r>
          </a:p>
          <a:p>
            <a:pPr lvl="1"/>
            <a:r>
              <a:rPr lang="en-US" altLang="zh-TW" dirty="0" smtClean="0"/>
              <a:t>Bootstrap 4 CDN Snippet</a:t>
            </a:r>
          </a:p>
          <a:p>
            <a:pPr lvl="1"/>
            <a:r>
              <a:rPr lang="en-US" altLang="zh-TW" dirty="0" smtClean="0"/>
              <a:t>Bootstrap v4</a:t>
            </a:r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安裝擴充套件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Visual Studio</a:t>
            </a:r>
            <a:r>
              <a:rPr lang="zh-TW" altLang="en-US" dirty="0" smtClean="0"/>
              <a:t>外觀相關套件</a:t>
            </a:r>
            <a:endParaRPr lang="en-US" altLang="zh-TW" dirty="0" smtClean="0"/>
          </a:p>
          <a:p>
            <a:pPr lvl="1"/>
            <a:r>
              <a:rPr lang="en-US" altLang="zh-TW" b="1" dirty="0" err="1" smtClean="0">
                <a:solidFill>
                  <a:srgbClr val="FFFF00"/>
                </a:solidFill>
              </a:rPr>
              <a:t>vscode</a:t>
            </a:r>
            <a:r>
              <a:rPr lang="en-US" altLang="zh-TW" b="1" dirty="0" smtClean="0">
                <a:solidFill>
                  <a:srgbClr val="FFFF00"/>
                </a:solidFill>
              </a:rPr>
              <a:t>-icons : </a:t>
            </a:r>
            <a:r>
              <a:rPr lang="zh-TW" altLang="en-US" dirty="0" smtClean="0"/>
              <a:t>裝好後，請重新開啟</a:t>
            </a:r>
            <a:r>
              <a:rPr lang="en-US" altLang="zh-TW" dirty="0" smtClean="0"/>
              <a:t>Visual Studio Code </a:t>
            </a:r>
            <a:r>
              <a:rPr lang="zh-TW" altLang="en-US" dirty="0" smtClean="0"/>
              <a:t>並做以下的設定</a:t>
            </a:r>
          </a:p>
          <a:p>
            <a:pPr lvl="2"/>
            <a:r>
              <a:rPr lang="zh-TW" altLang="en-US" dirty="0" smtClean="0"/>
              <a:t>請選擇上方工具列 前往 </a:t>
            </a:r>
            <a:r>
              <a:rPr lang="en-US" altLang="zh-TW" dirty="0" smtClean="0"/>
              <a:t>=&gt; </a:t>
            </a:r>
            <a:r>
              <a:rPr lang="zh-TW" altLang="en-US" dirty="0" smtClean="0"/>
              <a:t>命令選擇區</a:t>
            </a:r>
            <a:r>
              <a:rPr lang="en-US" altLang="zh-TW" dirty="0" smtClean="0"/>
              <a:t>(</a:t>
            </a:r>
            <a:r>
              <a:rPr lang="zh-TW" altLang="en-US" dirty="0" smtClean="0"/>
              <a:t>或是鍵盤按下 </a:t>
            </a:r>
            <a:r>
              <a:rPr lang="en-US" altLang="zh-TW" dirty="0" smtClean="0"/>
              <a:t>Ctrl + shift + p)</a:t>
            </a:r>
          </a:p>
          <a:p>
            <a:pPr lvl="2"/>
            <a:r>
              <a:rPr lang="zh-TW" altLang="en-US" dirty="0" smtClean="0"/>
              <a:t>輸入 </a:t>
            </a:r>
            <a:r>
              <a:rPr lang="en-US" altLang="zh-TW" dirty="0" smtClean="0"/>
              <a:t>[icon]</a:t>
            </a:r>
          </a:p>
          <a:p>
            <a:pPr lvl="2"/>
            <a:r>
              <a:rPr lang="zh-TW" altLang="en-US" dirty="0" smtClean="0"/>
              <a:t>點選 </a:t>
            </a:r>
            <a:r>
              <a:rPr lang="en-US" altLang="zh-TW" dirty="0" smtClean="0"/>
              <a:t>[icons :Active </a:t>
            </a:r>
            <a:r>
              <a:rPr lang="en-US" altLang="zh-TW" dirty="0" err="1" smtClean="0"/>
              <a:t>VSCode</a:t>
            </a:r>
            <a:r>
              <a:rPr lang="en-US" altLang="zh-TW" dirty="0" smtClean="0"/>
              <a:t> Icons]</a:t>
            </a:r>
          </a:p>
          <a:p>
            <a:pPr lvl="1"/>
            <a:r>
              <a:rPr lang="en-US" altLang="zh-TW" b="1" dirty="0" smtClean="0">
                <a:solidFill>
                  <a:srgbClr val="FFFF00"/>
                </a:solidFill>
              </a:rPr>
              <a:t>Material Icon Theme</a:t>
            </a:r>
            <a:r>
              <a:rPr lang="zh-TW" altLang="en-US" b="1" dirty="0" smtClean="0">
                <a:solidFill>
                  <a:srgbClr val="FFFF00"/>
                </a:solidFill>
              </a:rPr>
              <a:t>：</a:t>
            </a:r>
            <a:r>
              <a:rPr lang="zh-TW" altLang="en-US" dirty="0" smtClean="0"/>
              <a:t>不錯的圖示主題，可方便辨識你所寫的檔案格式，不一定要安裝</a:t>
            </a:r>
            <a:endParaRPr lang="en-US" altLang="zh-TW" dirty="0" smtClean="0"/>
          </a:p>
          <a:p>
            <a:r>
              <a:rPr lang="zh-TW" altLang="en-US" dirty="0" smtClean="0"/>
              <a:t>其他套件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Auto Import</a:t>
            </a:r>
          </a:p>
          <a:p>
            <a:pPr lvl="1"/>
            <a:r>
              <a:rPr lang="en-US" altLang="zh-TW" dirty="0" smtClean="0"/>
              <a:t>Settings Sync</a:t>
            </a:r>
            <a:r>
              <a:rPr lang="zh-TW" altLang="en-US" dirty="0" smtClean="0"/>
              <a:t>：將</a:t>
            </a:r>
            <a:r>
              <a:rPr lang="en-US" altLang="zh-TW" dirty="0" smtClean="0"/>
              <a:t>VS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的相關設定，自動同步到其他的電腦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Lorem ipsum</a:t>
            </a:r>
            <a:r>
              <a:rPr lang="zh-TW" altLang="en-US" dirty="0" smtClean="0"/>
              <a:t>：亂數產生器，隨機產生替代文字，請參考</a:t>
            </a:r>
            <a:r>
              <a:rPr lang="en-US" altLang="zh-TW" dirty="0" smtClean="0">
                <a:hlinkClick r:id="rId2"/>
              </a:rPr>
              <a:t>sqz777 der </a:t>
            </a:r>
            <a:r>
              <a:rPr lang="zh-TW" altLang="en-US" dirty="0" smtClean="0">
                <a:hlinkClick r:id="rId2"/>
              </a:rPr>
              <a:t>技術小本本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 Compete Me</a:t>
            </a:r>
            <a:r>
              <a:rPr lang="zh-TW" altLang="en-US" dirty="0" smtClean="0"/>
              <a:t>：自動到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 查詢字典</a:t>
            </a:r>
            <a:r>
              <a:rPr lang="en-US" altLang="zh-TW" dirty="0" smtClean="0"/>
              <a:t>(</a:t>
            </a:r>
            <a:r>
              <a:rPr lang="zh-TW" altLang="en-US" dirty="0" smtClean="0"/>
              <a:t>要進行設定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Path </a:t>
            </a:r>
            <a:r>
              <a:rPr lang="en-US" altLang="zh-TW" dirty="0" err="1" smtClean="0"/>
              <a:t>Intellisense</a:t>
            </a:r>
            <a:r>
              <a:rPr lang="en-US" altLang="zh-TW" dirty="0" smtClean="0"/>
              <a:t> </a:t>
            </a:r>
            <a:r>
              <a:rPr lang="zh-TW" altLang="en-US" dirty="0" smtClean="0"/>
              <a:t>：自動取得路徑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r="50948" b="70518"/>
          <a:stretch/>
        </p:blipFill>
        <p:spPr>
          <a:xfrm>
            <a:off x="8527803" y="2257181"/>
            <a:ext cx="2549772" cy="76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</a:t>
            </a:r>
            <a:r>
              <a:rPr lang="en-US" altLang="zh-TW" smtClean="0"/>
              <a:t>HTML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1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從</a:t>
            </a:r>
            <a:r>
              <a:rPr lang="en-US" altLang="zh-TW" smtClean="0"/>
              <a:t>0</a:t>
            </a:r>
            <a:r>
              <a:rPr lang="zh-TW" altLang="en-US" smtClean="0"/>
              <a:t>開始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08832" y="1476375"/>
            <a:ext cx="6573044" cy="4314826"/>
          </a:xfrm>
        </p:spPr>
        <p:txBody>
          <a:bodyPr/>
          <a:lstStyle/>
          <a:p>
            <a:r>
              <a:rPr lang="zh-TW" altLang="en-US" dirty="0" smtClean="0"/>
              <a:t>初次開啟</a:t>
            </a:r>
            <a:r>
              <a:rPr lang="en-US" altLang="zh-TW" dirty="0" smtClean="0"/>
              <a:t>VS Code</a:t>
            </a:r>
            <a:r>
              <a:rPr lang="zh-TW" altLang="en-US" dirty="0" smtClean="0"/>
              <a:t>的時候會出現歡迎畫面甚麼都沒有</a:t>
            </a:r>
            <a:endParaRPr lang="en-US" altLang="zh-TW" dirty="0" smtClean="0"/>
          </a:p>
          <a:p>
            <a:r>
              <a:rPr lang="zh-TW" altLang="en-US" dirty="0" smtClean="0"/>
              <a:t>新增工作區資料夾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輸入資料夾名稱 </a:t>
            </a:r>
            <a:r>
              <a:rPr lang="en-US" altLang="zh-TW" dirty="0" smtClean="0"/>
              <a:t>“D:\</a:t>
            </a:r>
            <a:r>
              <a:rPr lang="en-US" altLang="zh-TW" dirty="0" err="1" smtClean="0"/>
              <a:t>Html_Study</a:t>
            </a:r>
            <a:r>
              <a:rPr lang="en-US" altLang="zh-TW" dirty="0" smtClean="0"/>
              <a:t>”</a:t>
            </a:r>
          </a:p>
          <a:p>
            <a:r>
              <a:rPr lang="zh-TW" altLang="en-US" dirty="0" smtClean="0"/>
              <a:t>檔案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另存工作區 就可以命名目前的工作區到指定名稱，本範例為 </a:t>
            </a:r>
            <a:r>
              <a:rPr lang="en-US" altLang="zh-TW" dirty="0" err="1" smtClean="0"/>
              <a:t>Html_Study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13973"/>
          <a:stretch/>
        </p:blipFill>
        <p:spPr>
          <a:xfrm>
            <a:off x="7671243" y="863705"/>
            <a:ext cx="3391923" cy="27367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43" y="3818780"/>
            <a:ext cx="3391923" cy="263610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2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在</a:t>
            </a:r>
            <a:r>
              <a:rPr lang="en-US" altLang="zh-TW" smtClean="0"/>
              <a:t>VS</a:t>
            </a:r>
            <a:r>
              <a:rPr lang="zh-TW" altLang="en-US" smtClean="0"/>
              <a:t> </a:t>
            </a:r>
            <a:r>
              <a:rPr lang="en-US" altLang="zh-TW" smtClean="0"/>
              <a:t>Code</a:t>
            </a:r>
            <a:r>
              <a:rPr lang="zh-TW" altLang="en-US" smtClean="0"/>
              <a:t>開啟現有的資料夾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windows </a:t>
            </a:r>
            <a:r>
              <a:rPr lang="zh-TW" altLang="en-US" dirty="0" smtClean="0"/>
              <a:t>終端機</a:t>
            </a:r>
            <a:endParaRPr lang="en-US" altLang="zh-TW" dirty="0" smtClean="0"/>
          </a:p>
          <a:p>
            <a:r>
              <a:rPr lang="zh-TW" altLang="en-US" dirty="0" smtClean="0"/>
              <a:t>輸入  </a:t>
            </a:r>
            <a:r>
              <a:rPr lang="en-US" altLang="zh-TW" dirty="0" smtClean="0"/>
              <a:t>“code </a:t>
            </a:r>
            <a:r>
              <a:rPr lang="zh-TW" altLang="en-US" dirty="0" smtClean="0"/>
              <a:t>資料夾名稱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 例如：</a:t>
            </a:r>
            <a:r>
              <a:rPr lang="en-US" altLang="zh-TW" dirty="0" smtClean="0"/>
              <a:t>code d:\Html_Study”</a:t>
            </a:r>
          </a:p>
          <a:p>
            <a:r>
              <a:rPr lang="zh-TW" altLang="en-US" dirty="0" smtClean="0"/>
              <a:t>之後開發時，我們就在這個</a:t>
            </a:r>
            <a:r>
              <a:rPr lang="en-US" altLang="zh-TW" dirty="0" smtClean="0"/>
              <a:t>Folder</a:t>
            </a:r>
            <a:r>
              <a:rPr lang="zh-TW" altLang="en-US" dirty="0" smtClean="0"/>
              <a:t>下進行開發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13"/>
          <a:stretch/>
        </p:blipFill>
        <p:spPr>
          <a:xfrm>
            <a:off x="1010608" y="4208828"/>
            <a:ext cx="3896231" cy="14445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08" y="3055978"/>
            <a:ext cx="4797669" cy="36134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向右箭號 5"/>
          <p:cNvSpPr/>
          <p:nvPr/>
        </p:nvSpPr>
        <p:spPr>
          <a:xfrm>
            <a:off x="5071693" y="4737650"/>
            <a:ext cx="668216" cy="38686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5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新增檔案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8832" y="1476375"/>
            <a:ext cx="4458494" cy="4314826"/>
          </a:xfrm>
        </p:spPr>
        <p:txBody>
          <a:bodyPr/>
          <a:lstStyle/>
          <a:p>
            <a:r>
              <a:rPr lang="zh-TW" altLang="en-US" dirty="0" smtClean="0"/>
              <a:t>新增檔案有兩種方法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檔案 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新增檔案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在檔案列表當中，點選指定的資料夾，並點選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新增檔案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輸入檔案名稱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5785338" y="1408479"/>
            <a:ext cx="5622582" cy="4131355"/>
            <a:chOff x="5310553" y="1470025"/>
            <a:chExt cx="5622582" cy="413135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0553" y="1470025"/>
              <a:ext cx="5013679" cy="4131355"/>
            </a:xfrm>
            <a:prstGeom prst="rect">
              <a:avLst/>
            </a:prstGeom>
          </p:spPr>
        </p:pic>
        <p:sp>
          <p:nvSpPr>
            <p:cNvPr id="5" name="直線圖說文字 1 4"/>
            <p:cNvSpPr/>
            <p:nvPr/>
          </p:nvSpPr>
          <p:spPr>
            <a:xfrm>
              <a:off x="8197927" y="2237865"/>
              <a:ext cx="2735208" cy="220065"/>
            </a:xfrm>
            <a:prstGeom prst="borderCallout1">
              <a:avLst>
                <a:gd name="adj1" fmla="val 40972"/>
                <a:gd name="adj2" fmla="val -1009"/>
                <a:gd name="adj3" fmla="val 108941"/>
                <a:gd name="adj4" fmla="val -21861"/>
              </a:avLst>
            </a:prstGeom>
            <a:ln w="28575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smtClean="0"/>
                <a:t>Step1:</a:t>
              </a:r>
              <a:r>
                <a:rPr lang="zh-TW" altLang="en-US" sz="1400" b="1" dirty="0" smtClean="0"/>
                <a:t>按下新增</a:t>
              </a:r>
              <a:endParaRPr lang="zh-TW" altLang="en-US" sz="1400" b="1" dirty="0"/>
            </a:p>
          </p:txBody>
        </p:sp>
        <p:sp>
          <p:nvSpPr>
            <p:cNvPr id="6" name="直線圖說文字 1 5"/>
            <p:cNvSpPr/>
            <p:nvPr/>
          </p:nvSpPr>
          <p:spPr>
            <a:xfrm>
              <a:off x="7447872" y="2790223"/>
              <a:ext cx="2403902" cy="296137"/>
            </a:xfrm>
            <a:prstGeom prst="borderCallout1">
              <a:avLst>
                <a:gd name="adj1" fmla="val 66477"/>
                <a:gd name="adj2" fmla="val -8333"/>
                <a:gd name="adj3" fmla="val 16943"/>
                <a:gd name="adj4" fmla="val -45753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smtClean="0"/>
                <a:t>Step2:</a:t>
              </a:r>
              <a:r>
                <a:rPr lang="zh-TW" altLang="en-US" sz="1400" b="1" dirty="0" smtClean="0"/>
                <a:t>輸入檔案名稱</a:t>
              </a:r>
              <a:endParaRPr lang="zh-TW" altLang="en-US" sz="1400" b="1" dirty="0"/>
            </a:p>
          </p:txBody>
        </p:sp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 </a:t>
            </a:r>
            <a:r>
              <a:rPr lang="en-US" altLang="zh-TW" smtClean="0"/>
              <a:t>HTML </a:t>
            </a:r>
            <a:r>
              <a:rPr lang="zh-TW" altLang="en-US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8830" y="1105081"/>
            <a:ext cx="10574339" cy="4314826"/>
          </a:xfrm>
        </p:spPr>
        <p:txBody>
          <a:bodyPr/>
          <a:lstStyle/>
          <a:p>
            <a:r>
              <a:rPr lang="zh-TW" altLang="en-US" dirty="0" smtClean="0"/>
              <a:t>在上一步驟，我們已經開啟了一個全新的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檔案，接下來，在</a:t>
            </a:r>
            <a:r>
              <a:rPr lang="en-US" altLang="zh-TW" dirty="0" smtClean="0"/>
              <a:t>VS Code</a:t>
            </a:r>
            <a:r>
              <a:rPr lang="zh-TW" altLang="en-US" dirty="0" smtClean="0"/>
              <a:t>的檔案編輯區，就可以開始輸入資料</a:t>
            </a:r>
            <a:endParaRPr lang="en-US" altLang="zh-TW" dirty="0" smtClean="0"/>
          </a:p>
          <a:p>
            <a:r>
              <a:rPr lang="zh-TW" altLang="en-US" dirty="0" smtClean="0"/>
              <a:t>由於我們有裝了外掛套件</a:t>
            </a:r>
            <a:r>
              <a:rPr lang="en-US" altLang="zh-TW" dirty="0" smtClean="0"/>
              <a:t>HTML Snippet</a:t>
            </a:r>
            <a:r>
              <a:rPr lang="zh-TW" altLang="en-US" dirty="0" smtClean="0"/>
              <a:t>，因此只要輸入部分語句就會出現程式的提示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-126" t="327"/>
          <a:stretch/>
        </p:blipFill>
        <p:spPr>
          <a:xfrm>
            <a:off x="674685" y="3246134"/>
            <a:ext cx="5460025" cy="29158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89" y="3512282"/>
            <a:ext cx="5029200" cy="409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57976" y="6005880"/>
            <a:ext cx="1459524" cy="237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8" idx="3"/>
          </p:cNvCxnSpPr>
          <p:nvPr/>
        </p:nvCxnSpPr>
        <p:spPr>
          <a:xfrm flipV="1">
            <a:off x="6217500" y="3798768"/>
            <a:ext cx="465990" cy="23258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7454912" y="4071800"/>
            <a:ext cx="902811" cy="1155464"/>
            <a:chOff x="7849230" y="4589015"/>
            <a:chExt cx="902811" cy="1155464"/>
          </a:xfrm>
        </p:grpSpPr>
        <p:sp>
          <p:nvSpPr>
            <p:cNvPr id="13" name="向上箭號 12"/>
            <p:cNvSpPr/>
            <p:nvPr/>
          </p:nvSpPr>
          <p:spPr>
            <a:xfrm>
              <a:off x="8208316" y="4589015"/>
              <a:ext cx="184639" cy="580292"/>
            </a:xfrm>
            <a:prstGeom prst="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849230" y="522125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dirty="0" smtClean="0">
                  <a:solidFill>
                    <a:srgbClr val="FF0000"/>
                  </a:solidFill>
                </a:rPr>
                <a:t>目前游標</a:t>
              </a:r>
              <a:endParaRPr lang="en-US" altLang="zh-TW" sz="1400" b="1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1400" b="1" dirty="0" smtClean="0">
                  <a:solidFill>
                    <a:srgbClr val="FF0000"/>
                  </a:solidFill>
                </a:rPr>
                <a:t>位置</a:t>
              </a:r>
              <a:endParaRPr lang="zh-TW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069115" y="4071800"/>
            <a:ext cx="902811" cy="940021"/>
            <a:chOff x="10463433" y="4537063"/>
            <a:chExt cx="902811" cy="940021"/>
          </a:xfrm>
        </p:grpSpPr>
        <p:sp>
          <p:nvSpPr>
            <p:cNvPr id="15" name="向上箭號 14"/>
            <p:cNvSpPr/>
            <p:nvPr/>
          </p:nvSpPr>
          <p:spPr>
            <a:xfrm>
              <a:off x="10822519" y="4537063"/>
              <a:ext cx="184639" cy="580292"/>
            </a:xfrm>
            <a:prstGeom prst="up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463433" y="516930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00B050"/>
                  </a:solidFill>
                </a:rPr>
                <a:t>檔案格式</a:t>
              </a:r>
              <a:endParaRPr lang="zh-TW" altLang="en-US" sz="1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9058080" y="4071800"/>
            <a:ext cx="902811" cy="940021"/>
            <a:chOff x="9452398" y="4597237"/>
            <a:chExt cx="902811" cy="940021"/>
          </a:xfrm>
        </p:grpSpPr>
        <p:sp>
          <p:nvSpPr>
            <p:cNvPr id="17" name="向上箭號 16"/>
            <p:cNvSpPr/>
            <p:nvPr/>
          </p:nvSpPr>
          <p:spPr>
            <a:xfrm>
              <a:off x="9811484" y="4597237"/>
              <a:ext cx="184639" cy="58029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452398" y="522948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rgbClr val="0070C0"/>
                  </a:solidFill>
                </a:rPr>
                <a:t>編碼方式</a:t>
              </a:r>
              <a:endParaRPr lang="zh-TW" altLang="en-US" sz="14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 </a:t>
            </a:r>
            <a:r>
              <a:rPr lang="en-US" altLang="zh-TW" smtClean="0"/>
              <a:t>HTML </a:t>
            </a:r>
            <a:r>
              <a:rPr lang="zh-TW" altLang="en-US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接者我們先使用 ，</a:t>
            </a:r>
            <a:r>
              <a:rPr lang="en-US" altLang="zh-TW" dirty="0" smtClean="0"/>
              <a:t>”!” &gt;</a:t>
            </a:r>
            <a:r>
              <a:rPr lang="zh-TW" altLang="en-US" dirty="0" smtClean="0"/>
              <a:t>鍵盤</a:t>
            </a:r>
            <a:r>
              <a:rPr lang="en-US" altLang="zh-TW" dirty="0" smtClean="0"/>
              <a:t>[Tab]</a:t>
            </a:r>
            <a:r>
              <a:rPr lang="zh-TW" altLang="en-US" dirty="0" smtClean="0"/>
              <a:t>，系統就會自動產生一組標準的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格式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93" y="2369852"/>
            <a:ext cx="7339714" cy="359279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Visual Studio  Code</a:t>
            </a:r>
            <a:r>
              <a:rPr lang="zh-TW" altLang="en-US" dirty="0" smtClean="0"/>
              <a:t>下載與安裝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Visual Studio</a:t>
            </a:r>
            <a:r>
              <a:rPr lang="zh-TW" altLang="en-US" dirty="0" smtClean="0"/>
              <a:t> </a:t>
            </a:r>
            <a:r>
              <a:rPr lang="en-US" altLang="zh-TW" dirty="0" smtClean="0"/>
              <a:t>Code </a:t>
            </a:r>
            <a:r>
              <a:rPr lang="zh-TW" altLang="en-US" dirty="0" smtClean="0"/>
              <a:t>下載網址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hlinkClick r:id="rId2"/>
              </a:rPr>
              <a:t>https://code.visualstudio.com/</a:t>
            </a:r>
            <a:endParaRPr lang="en-US" altLang="zh-TW" dirty="0" smtClean="0"/>
          </a:p>
          <a:p>
            <a:r>
              <a:rPr lang="zh-TW" altLang="en-US" dirty="0" smtClean="0"/>
              <a:t>下載後直接按照指示，一步一步設定即可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895" y="3113872"/>
            <a:ext cx="6183449" cy="30023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圓角矩形 5"/>
          <p:cNvSpPr/>
          <p:nvPr/>
        </p:nvSpPr>
        <p:spPr>
          <a:xfrm>
            <a:off x="3503735" y="4615044"/>
            <a:ext cx="1758462" cy="11190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4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 </a:t>
            </a:r>
            <a:r>
              <a:rPr lang="en-US" altLang="zh-TW" smtClean="0"/>
              <a:t>HTML </a:t>
            </a:r>
            <a:r>
              <a:rPr lang="zh-TW" altLang="en-US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8830" y="1190625"/>
            <a:ext cx="10574339" cy="4314826"/>
          </a:xfrm>
        </p:spPr>
        <p:txBody>
          <a:bodyPr/>
          <a:lstStyle/>
          <a:p>
            <a:r>
              <a:rPr lang="zh-TW" altLang="en-US" dirty="0" smtClean="0"/>
              <a:t>接著我們將一些多餘的程式碼刪除後，將滑鼠移動到</a:t>
            </a:r>
            <a:r>
              <a:rPr lang="en-US" altLang="zh-TW" dirty="0" smtClean="0"/>
              <a:t>&lt;body&gt;</a:t>
            </a:r>
            <a:r>
              <a:rPr lang="zh-TW" altLang="en-US" dirty="0" smtClean="0"/>
              <a:t>之下</a:t>
            </a:r>
            <a:endParaRPr lang="en-US" altLang="zh-TW" dirty="0" smtClean="0"/>
          </a:p>
          <a:p>
            <a:r>
              <a:rPr lang="en-US" altLang="zh-TW" dirty="0" smtClean="0"/>
              <a:t>Ctrl + shift +p &gt; lorem &gt;Lorem </a:t>
            </a:r>
            <a:r>
              <a:rPr lang="en-US" altLang="zh-TW" dirty="0" err="1" smtClean="0"/>
              <a:t>lpsum:Insert</a:t>
            </a:r>
            <a:r>
              <a:rPr lang="en-US" altLang="zh-TW" dirty="0" smtClean="0"/>
              <a:t> multiple paragraphs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選擇</a:t>
            </a:r>
            <a:r>
              <a:rPr lang="en-US" altLang="zh-TW" dirty="0" smtClean="0"/>
              <a:t>”2”</a:t>
            </a:r>
            <a:r>
              <a:rPr lang="zh-TW" altLang="en-US" dirty="0" smtClean="0"/>
              <a:t>，系統會自動產生內文</a:t>
            </a:r>
            <a:endParaRPr lang="en-US" altLang="zh-TW" dirty="0" smtClean="0"/>
          </a:p>
          <a:p>
            <a:r>
              <a:rPr lang="en-US" altLang="zh-TW" dirty="0" err="1" smtClean="0"/>
              <a:t>Ctrl+S</a:t>
            </a:r>
            <a:r>
              <a:rPr lang="en-US" altLang="zh-TW" dirty="0" smtClean="0"/>
              <a:t> </a:t>
            </a:r>
            <a:r>
              <a:rPr lang="zh-TW" altLang="en-US" dirty="0" smtClean="0"/>
              <a:t>或是點選工具列  </a:t>
            </a:r>
            <a:r>
              <a:rPr lang="en-US" altLang="zh-TW" dirty="0" smtClean="0"/>
              <a:t>[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]&gt;[</a:t>
            </a:r>
            <a:r>
              <a:rPr lang="zh-TW" altLang="en-US" dirty="0" smtClean="0"/>
              <a:t>儲存</a:t>
            </a:r>
            <a:r>
              <a:rPr lang="en-US" altLang="zh-TW" dirty="0" smtClean="0"/>
              <a:t>]</a:t>
            </a:r>
            <a:r>
              <a:rPr lang="zh-TW" altLang="en-US" dirty="0" smtClean="0"/>
              <a:t>，儲存檔案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0521" t="7142" r="20618" b="56400"/>
          <a:stretch/>
        </p:blipFill>
        <p:spPr>
          <a:xfrm>
            <a:off x="1303818" y="3638670"/>
            <a:ext cx="4297195" cy="20046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06" y="3425387"/>
            <a:ext cx="5351091" cy="287063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建立 </a:t>
            </a:r>
            <a:r>
              <a:rPr lang="en-US" altLang="zh-TW" smtClean="0"/>
              <a:t>HTML </a:t>
            </a:r>
            <a:r>
              <a:rPr lang="zh-TW" altLang="en-US" smtClean="0"/>
              <a:t>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8830" y="1200150"/>
            <a:ext cx="10574339" cy="4314826"/>
          </a:xfrm>
        </p:spPr>
        <p:txBody>
          <a:bodyPr/>
          <a:lstStyle/>
          <a:p>
            <a:r>
              <a:rPr lang="zh-TW" altLang="en-US" dirty="0" smtClean="0"/>
              <a:t>瀏覽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的方法有以下幾種方式：</a:t>
            </a:r>
            <a:endParaRPr lang="en-US" altLang="zh-TW" dirty="0" smtClean="0"/>
          </a:p>
          <a:p>
            <a:pPr lvl="1"/>
            <a:r>
              <a:rPr lang="en-US" altLang="zh-TW" b="1" dirty="0" smtClean="0">
                <a:solidFill>
                  <a:srgbClr val="FFFF00"/>
                </a:solidFill>
              </a:rPr>
              <a:t>Open With Live Server</a:t>
            </a:r>
          </a:p>
          <a:p>
            <a:pPr lvl="1"/>
            <a:r>
              <a:rPr lang="en-US" altLang="zh-TW" dirty="0" smtClean="0"/>
              <a:t>Open With Default Browser</a:t>
            </a:r>
          </a:p>
          <a:p>
            <a:pPr lvl="1"/>
            <a:r>
              <a:rPr lang="zh-TW" altLang="en-US" dirty="0" smtClean="0"/>
              <a:t>利用快速鍵 </a:t>
            </a:r>
            <a:r>
              <a:rPr lang="en-US" altLang="zh-TW" dirty="0" smtClean="0"/>
              <a:t>[Alt]+[B]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22" y="3683976"/>
            <a:ext cx="3823699" cy="24140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向右箭號 6"/>
          <p:cNvSpPr/>
          <p:nvPr/>
        </p:nvSpPr>
        <p:spPr>
          <a:xfrm>
            <a:off x="5422774" y="4644108"/>
            <a:ext cx="571500" cy="36048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007" y="3575231"/>
            <a:ext cx="2695839" cy="2787162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FF00"/>
                </a:solidFill>
              </a:rPr>
              <a:t>即時瀏覽網頁結果</a:t>
            </a:r>
            <a:r>
              <a:rPr lang="en-US" altLang="zh-TW" dirty="0" smtClean="0">
                <a:solidFill>
                  <a:srgbClr val="FFFF00"/>
                </a:solidFill>
              </a:rPr>
              <a:t>- Live Server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開啟方式</a:t>
            </a:r>
            <a:endParaRPr lang="en-US" altLang="zh-TW" smtClean="0"/>
          </a:p>
          <a:p>
            <a:pPr lvl="1"/>
            <a:r>
              <a:rPr lang="zh-TW" altLang="en-US" smtClean="0"/>
              <a:t>在檔案列表上按下右鍵 </a:t>
            </a:r>
            <a:r>
              <a:rPr lang="en-US" altLang="zh-TW" smtClean="0"/>
              <a:t>&gt;</a:t>
            </a:r>
            <a:r>
              <a:rPr lang="zh-TW" altLang="en-US" smtClean="0"/>
              <a:t> </a:t>
            </a:r>
            <a:r>
              <a:rPr lang="en-US" altLang="zh-TW" smtClean="0"/>
              <a:t>Open With Live Server</a:t>
            </a:r>
          </a:p>
          <a:p>
            <a:pPr lvl="1"/>
            <a:r>
              <a:rPr lang="zh-TW" altLang="en-US" smtClean="0"/>
              <a:t>在下方狀態列，按下 </a:t>
            </a:r>
            <a:r>
              <a:rPr lang="en-US" altLang="zh-TW" smtClean="0"/>
              <a:t>Go Live</a:t>
            </a:r>
          </a:p>
          <a:p>
            <a:pPr lvl="1"/>
            <a:endParaRPr lang="en-US" altLang="zh-TW" smtClean="0"/>
          </a:p>
          <a:p>
            <a:r>
              <a:rPr lang="zh-TW" altLang="en-US" smtClean="0"/>
              <a:t>若要看改完的結果，直接</a:t>
            </a:r>
            <a:r>
              <a:rPr lang="en-US" altLang="zh-TW" smtClean="0"/>
              <a:t>Save </a:t>
            </a:r>
            <a:r>
              <a:rPr lang="zh-TW" altLang="en-US" smtClean="0"/>
              <a:t>網頁即可看到改完的結果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2308"/>
          <a:stretch/>
        </p:blipFill>
        <p:spPr>
          <a:xfrm>
            <a:off x="1532060" y="2976928"/>
            <a:ext cx="5753100" cy="363415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即時瀏覽網頁結果</a:t>
            </a:r>
            <a:r>
              <a:rPr lang="en-US" altLang="zh-TW" smtClean="0"/>
              <a:t>- Preview on Web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8830" y="1304925"/>
            <a:ext cx="10574339" cy="4314826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安裝擴充套件：</a:t>
            </a:r>
            <a:r>
              <a:rPr lang="en-US" altLang="zh-TW" dirty="0" err="1" smtClean="0"/>
              <a:t>Previw</a:t>
            </a:r>
            <a:r>
              <a:rPr lang="en-US" altLang="zh-TW" dirty="0" smtClean="0"/>
              <a:t> on Web Server</a:t>
            </a:r>
          </a:p>
          <a:p>
            <a:r>
              <a:rPr lang="zh-TW" altLang="en-US" dirty="0" smtClean="0"/>
              <a:t>切換到設定的頁面：工具列：</a:t>
            </a:r>
            <a:r>
              <a:rPr lang="en-US" altLang="zh-TW" dirty="0" smtClean="0"/>
              <a:t>[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]&gt;[</a:t>
            </a:r>
            <a:r>
              <a:rPr lang="zh-TW" altLang="en-US" dirty="0" smtClean="0"/>
              <a:t>喜好設定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[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]</a:t>
            </a:r>
          </a:p>
          <a:p>
            <a:r>
              <a:rPr lang="zh-TW" altLang="en-US" dirty="0" smtClean="0"/>
              <a:t>將設定切換到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工作區設定</a:t>
            </a:r>
            <a:r>
              <a:rPr lang="en-US" altLang="zh-TW" dirty="0" smtClean="0"/>
              <a:t>”</a:t>
            </a:r>
          </a:p>
          <a:p>
            <a:r>
              <a:rPr lang="zh-TW" altLang="en-US" dirty="0" smtClean="0"/>
              <a:t>在設定當中輸入如圖的設定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Path</a:t>
            </a:r>
            <a:r>
              <a:rPr lang="zh-TW" altLang="en-US" dirty="0" smtClean="0"/>
              <a:t>：設定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所在的路徑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Name:</a:t>
            </a:r>
            <a:r>
              <a:rPr lang="zh-TW" altLang="en-US" dirty="0" smtClean="0"/>
              <a:t>可以自取</a:t>
            </a:r>
            <a:r>
              <a:rPr lang="en-US" altLang="zh-TW" dirty="0" smtClean="0"/>
              <a:t>(</a:t>
            </a:r>
            <a:r>
              <a:rPr lang="zh-TW" altLang="en-US" dirty="0" smtClean="0"/>
              <a:t>此範例用資料夾名稱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"</a:t>
            </a:r>
            <a:r>
              <a:rPr lang="en-US" altLang="zh-TW" dirty="0" err="1" smtClean="0"/>
              <a:t>previewServer.startupProject</a:t>
            </a:r>
            <a:r>
              <a:rPr lang="en-US" altLang="zh-TW" dirty="0" smtClean="0"/>
              <a:t>":  Name</a:t>
            </a:r>
          </a:p>
          <a:p>
            <a:r>
              <a:rPr lang="zh-TW" altLang="en-US" dirty="0" smtClean="0"/>
              <a:t>設定完之後當在 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上用右鍵時，會出現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vscode</a:t>
            </a:r>
            <a:r>
              <a:rPr lang="en-US" altLang="zh-TW" dirty="0" smtClean="0"/>
              <a:t>-preview-server</a:t>
            </a:r>
            <a:r>
              <a:rPr lang="zh-TW" altLang="en-US" dirty="0" smtClean="0"/>
              <a:t>的相關項目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921001"/>
            <a:ext cx="4320993" cy="25701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2362" t="85111" r="2331" b="920"/>
          <a:stretch/>
        </p:blipFill>
        <p:spPr>
          <a:xfrm>
            <a:off x="1266825" y="5727943"/>
            <a:ext cx="4440116" cy="6506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練習一 </a:t>
            </a:r>
            <a:r>
              <a:rPr lang="en-US" altLang="zh-TW" smtClean="0"/>
              <a:t>Hello Html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請開啟一個練習用的資料夾，路徑為 </a:t>
            </a:r>
            <a:r>
              <a:rPr lang="en-US" altLang="zh-TW" smtClean="0"/>
              <a:t>c:\Hello</a:t>
            </a:r>
          </a:p>
          <a:p>
            <a:r>
              <a:rPr lang="zh-TW" altLang="en-US" smtClean="0"/>
              <a:t>新增一個檔案 </a:t>
            </a:r>
            <a:r>
              <a:rPr lang="en-US" altLang="zh-TW" smtClean="0"/>
              <a:t>Hello.html</a:t>
            </a:r>
          </a:p>
          <a:p>
            <a:r>
              <a:rPr lang="zh-TW" altLang="en-US" smtClean="0"/>
              <a:t>使用 </a:t>
            </a:r>
            <a:r>
              <a:rPr lang="en-US" altLang="zh-TW" smtClean="0"/>
              <a:t>[!] + [Enter] </a:t>
            </a:r>
            <a:r>
              <a:rPr lang="zh-TW" altLang="en-US" smtClean="0"/>
              <a:t>建立</a:t>
            </a:r>
            <a:r>
              <a:rPr lang="en-US" altLang="zh-TW" smtClean="0"/>
              <a:t>Html</a:t>
            </a:r>
            <a:r>
              <a:rPr lang="zh-TW" altLang="en-US" smtClean="0"/>
              <a:t>基本架構</a:t>
            </a:r>
            <a:endParaRPr lang="en-US" altLang="zh-TW" smtClean="0"/>
          </a:p>
          <a:p>
            <a:r>
              <a:rPr lang="zh-TW" altLang="en-US" smtClean="0"/>
              <a:t>使用 </a:t>
            </a:r>
            <a:r>
              <a:rPr lang="en-US" altLang="zh-TW" smtClean="0"/>
              <a:t>[Ctrl] + [shift] +[p] &gt; </a:t>
            </a:r>
            <a:r>
              <a:rPr lang="zh-TW" altLang="en-US" smtClean="0"/>
              <a:t>輸入 </a:t>
            </a:r>
            <a:r>
              <a:rPr lang="en-US" altLang="zh-TW" smtClean="0"/>
              <a:t>“lorem”</a:t>
            </a:r>
            <a:r>
              <a:rPr lang="zh-TW" altLang="en-US" smtClean="0"/>
              <a:t> </a:t>
            </a:r>
            <a:r>
              <a:rPr lang="en-US" altLang="zh-TW" smtClean="0"/>
              <a:t> &gt;</a:t>
            </a:r>
            <a:r>
              <a:rPr lang="zh-TW" altLang="en-US" smtClean="0"/>
              <a:t> 選擇 </a:t>
            </a:r>
            <a:r>
              <a:rPr lang="en-US" altLang="zh-TW" smtClean="0"/>
              <a:t>“Lorem lpsum:Insert multiple paragraphs”</a:t>
            </a:r>
            <a:r>
              <a:rPr lang="zh-TW" altLang="en-US" smtClean="0"/>
              <a:t> </a:t>
            </a:r>
            <a:r>
              <a:rPr lang="en-US" altLang="zh-TW" smtClean="0"/>
              <a:t>&gt;</a:t>
            </a:r>
            <a:r>
              <a:rPr lang="zh-TW" altLang="en-US" smtClean="0"/>
              <a:t> 選擇</a:t>
            </a:r>
            <a:r>
              <a:rPr lang="en-US" altLang="zh-TW" smtClean="0"/>
              <a:t>”2”</a:t>
            </a:r>
            <a:r>
              <a:rPr lang="zh-TW" altLang="en-US" smtClean="0"/>
              <a:t>，系統會自動產生內文</a:t>
            </a:r>
            <a:endParaRPr lang="en-US" altLang="zh-TW" smtClean="0"/>
          </a:p>
          <a:p>
            <a:r>
              <a:rPr lang="zh-TW" altLang="en-US" smtClean="0"/>
              <a:t>使用</a:t>
            </a:r>
            <a:r>
              <a:rPr lang="en-US" altLang="zh-TW" smtClean="0"/>
              <a:t>[Open With Live Serve] </a:t>
            </a:r>
            <a:r>
              <a:rPr lang="zh-TW" altLang="en-US" smtClean="0"/>
              <a:t>顯示網頁。</a:t>
            </a:r>
            <a:endParaRPr lang="en-US" altLang="zh-TW" smtClean="0"/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0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Emmet</a:t>
            </a:r>
            <a:endParaRPr lang="zh-TW" altLang="en-US" sz="80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http://emmet.io/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16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84486" y="609600"/>
            <a:ext cx="10353761" cy="1326321"/>
          </a:xfrm>
        </p:spPr>
        <p:txBody>
          <a:bodyPr/>
          <a:lstStyle/>
          <a:p>
            <a:r>
              <a:rPr lang="zh-TW" altLang="en-US" dirty="0" smtClean="0"/>
              <a:t>動腦時間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87" y="2229538"/>
            <a:ext cx="7308309" cy="3498241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7880688" y="2151822"/>
            <a:ext cx="3972241" cy="1730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請問這幾行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要用多少按鍵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/>
              <a:t>189</a:t>
            </a:r>
          </a:p>
          <a:p>
            <a:pPr lvl="1"/>
            <a:r>
              <a:rPr lang="en-US" altLang="zh-TW" dirty="0" smtClean="0"/>
              <a:t>150</a:t>
            </a:r>
          </a:p>
          <a:p>
            <a:pPr lvl="1"/>
            <a:r>
              <a:rPr lang="en-US" altLang="zh-TW" dirty="0" smtClean="0"/>
              <a:t>5</a:t>
            </a:r>
          </a:p>
          <a:p>
            <a:pPr lvl="1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365372" y="4469360"/>
            <a:ext cx="4221018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 smtClean="0"/>
              <a:t>答案</a:t>
            </a:r>
            <a:r>
              <a:rPr lang="en-US" altLang="zh-TW" sz="3200" dirty="0" smtClean="0"/>
              <a:t>: </a:t>
            </a:r>
            <a:r>
              <a:rPr lang="zh-TW" altLang="en-US" sz="3200" dirty="0" smtClean="0"/>
              <a:t>只要三秒鐘不到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7880688" y="4093447"/>
            <a:ext cx="6096000" cy="1705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請問這幾行</a:t>
            </a:r>
            <a:r>
              <a:rPr lang="en-US" altLang="zh-TW" dirty="0"/>
              <a:t>code</a:t>
            </a:r>
            <a:r>
              <a:rPr lang="zh-TW" altLang="en-US" dirty="0"/>
              <a:t>要花多久的時間</a:t>
            </a:r>
            <a:r>
              <a:rPr lang="en-US" altLang="zh-TW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30</a:t>
            </a:r>
            <a:r>
              <a:rPr lang="zh-TW" altLang="en-US" dirty="0"/>
              <a:t>秒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3</a:t>
            </a:r>
            <a:r>
              <a:rPr lang="zh-TW" altLang="en-US" dirty="0"/>
              <a:t>分鐘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5</a:t>
            </a:r>
            <a:r>
              <a:rPr lang="zh-TW" altLang="en-US" dirty="0"/>
              <a:t>分鐘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475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3639" y="268711"/>
            <a:ext cx="9733512" cy="102438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6" y="1709779"/>
            <a:ext cx="4403473" cy="22411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673" y="1293091"/>
            <a:ext cx="5232017" cy="47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434" y="2281845"/>
            <a:ext cx="10353761" cy="1326321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zh-TW" altLang="en-US" sz="6700" b="0" dirty="0" smtClean="0"/>
              <a:t>人生苦端</a:t>
            </a:r>
            <a:r>
              <a:rPr lang="en-US" altLang="zh-TW" sz="6700" b="0" dirty="0" smtClean="0"/>
              <a:t/>
            </a:r>
            <a:br>
              <a:rPr lang="en-US" altLang="zh-TW" sz="6700" b="0" dirty="0" smtClean="0"/>
            </a:br>
            <a:r>
              <a:rPr lang="zh-TW" altLang="en-US" sz="6700" b="0" dirty="0" smtClean="0"/>
              <a:t>不應花太多時間</a:t>
            </a:r>
            <a:r>
              <a:rPr lang="zh-TW" altLang="en-US" sz="6700" b="0" dirty="0"/>
              <a:t>在</a:t>
            </a:r>
            <a:r>
              <a:rPr lang="en-US" altLang="zh-TW" sz="6700" b="0" dirty="0" smtClean="0"/>
              <a:t/>
            </a:r>
            <a:br>
              <a:rPr lang="en-US" altLang="zh-TW" sz="6700" b="0" dirty="0" smtClean="0"/>
            </a:br>
            <a:r>
              <a:rPr lang="zh-TW" altLang="en-US" sz="8000" b="0" dirty="0" smtClean="0">
                <a:solidFill>
                  <a:srgbClr val="FFFF00"/>
                </a:solidFill>
              </a:rPr>
              <a:t>重複的事情</a:t>
            </a:r>
            <a:r>
              <a:rPr lang="zh-TW" altLang="en-US" sz="8000" b="0" dirty="0">
                <a:solidFill>
                  <a:srgbClr val="FFFF00"/>
                </a:solidFill>
              </a:rPr>
              <a:t>上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7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0266" y="812640"/>
            <a:ext cx="9733512" cy="2852737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 smtClean="0"/>
              <a:t>Emmet – </a:t>
            </a:r>
            <a:r>
              <a:rPr lang="zh-TW" altLang="en-US" sz="4400" dirty="0" smtClean="0"/>
              <a:t>超強的小叮噹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zh-TW" altLang="en-US" sz="4400" dirty="0" smtClean="0"/>
              <a:t>只需一行</a:t>
            </a:r>
            <a:r>
              <a:rPr lang="en-US" altLang="zh-TW" sz="4400" dirty="0" smtClean="0"/>
              <a:t>code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+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Tab =</a:t>
            </a:r>
            <a:endParaRPr lang="zh-TW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17951" y="4069226"/>
            <a:ext cx="75466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</a:t>
            </a:r>
            <a:r>
              <a:rPr lang="en-US" altLang="zh-TW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</a:t>
            </a:r>
            <a:r>
              <a:rPr lang="zh-TW" altLang="en-US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兩篇</a:t>
            </a:r>
            <a:r>
              <a:rPr lang="en-US" altLang="zh-TW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</a:t>
            </a:r>
            <a:endParaRPr lang="zh-TW" alt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66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開啟</a:t>
            </a:r>
            <a:r>
              <a:rPr lang="en-US" altLang="zh-TW" smtClean="0"/>
              <a:t>Visual Studio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從</a:t>
            </a:r>
            <a:r>
              <a:rPr lang="en-US" altLang="zh-TW" smtClean="0"/>
              <a:t>windows </a:t>
            </a:r>
            <a:r>
              <a:rPr lang="zh-TW" altLang="en-US" smtClean="0"/>
              <a:t>工具列直接找到</a:t>
            </a:r>
            <a:r>
              <a:rPr lang="en-US" altLang="zh-TW" smtClean="0"/>
              <a:t>Visual Studio Code</a:t>
            </a:r>
            <a:r>
              <a:rPr lang="zh-TW" altLang="en-US" smtClean="0"/>
              <a:t>開啟</a:t>
            </a:r>
            <a:endParaRPr lang="en-US" altLang="zh-TW" smtClean="0"/>
          </a:p>
          <a:p>
            <a:r>
              <a:rPr lang="zh-TW" altLang="en-US" smtClean="0"/>
              <a:t>建議安裝的時候，可以在桌面或是工具列直接加上捷徑，方便使用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43" r="2471"/>
          <a:stretch/>
        </p:blipFill>
        <p:spPr>
          <a:xfrm>
            <a:off x="6094412" y="2903700"/>
            <a:ext cx="2849880" cy="236575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727504" y="2732328"/>
            <a:ext cx="3352800" cy="2708499"/>
            <a:chOff x="1784654" y="3760880"/>
            <a:chExt cx="3352800" cy="27084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l="608" b="1997"/>
            <a:stretch/>
          </p:blipFill>
          <p:spPr>
            <a:xfrm>
              <a:off x="1784654" y="3760880"/>
              <a:ext cx="3352800" cy="27084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圓角矩形 7"/>
            <p:cNvSpPr/>
            <p:nvPr/>
          </p:nvSpPr>
          <p:spPr>
            <a:xfrm>
              <a:off x="1961856" y="4735537"/>
              <a:ext cx="1567778" cy="3253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1954236" y="5203579"/>
              <a:ext cx="2916115" cy="75728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913795" y="73518"/>
            <a:ext cx="10353761" cy="1326321"/>
          </a:xfrm>
        </p:spPr>
        <p:txBody>
          <a:bodyPr/>
          <a:lstStyle/>
          <a:p>
            <a:r>
              <a:rPr lang="zh-TW" altLang="en-US" dirty="0" smtClean="0"/>
              <a:t>怎麼開始</a:t>
            </a:r>
            <a:r>
              <a:rPr lang="en-US" altLang="zh-TW" dirty="0" err="1" smtClean="0"/>
              <a:t>emmet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913795" y="1260837"/>
            <a:ext cx="10353762" cy="3695136"/>
          </a:xfrm>
        </p:spPr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當中，以內建部分</a:t>
            </a:r>
            <a:r>
              <a:rPr lang="en-US" altLang="zh-TW" dirty="0" smtClean="0"/>
              <a:t>EMMET</a:t>
            </a:r>
            <a:r>
              <a:rPr lang="zh-TW" altLang="en-US" dirty="0" smtClean="0"/>
              <a:t>功能，已經可以直接使用</a:t>
            </a:r>
            <a:endParaRPr lang="en-US" altLang="zh-TW" dirty="0" smtClean="0"/>
          </a:p>
          <a:p>
            <a:r>
              <a:rPr lang="zh-TW" altLang="en-US" dirty="0" smtClean="0"/>
              <a:t>其他編輯器 例如</a:t>
            </a:r>
            <a:r>
              <a:rPr lang="en-US" altLang="zh-TW" dirty="0" err="1" smtClean="0"/>
              <a:t>Sublimtext</a:t>
            </a:r>
            <a:r>
              <a:rPr lang="en-US" altLang="zh-TW" dirty="0"/>
              <a:t> 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等，可透過外掛</a:t>
            </a:r>
            <a:r>
              <a:rPr lang="en-US" altLang="zh-TW" dirty="0" smtClean="0"/>
              <a:t>Package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460199"/>
            <a:ext cx="7277100" cy="393583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798337" y="6488668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</a:rPr>
              <a:t>https://emmet.io/download</a:t>
            </a:r>
            <a:r>
              <a:rPr lang="en-US" altLang="zh-TW" b="1" dirty="0" smtClean="0">
                <a:solidFill>
                  <a:srgbClr val="FFFF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0081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第一次</a:t>
            </a:r>
            <a:r>
              <a:rPr lang="zh-TW" altLang="en-US" dirty="0"/>
              <a:t>接觸</a:t>
            </a:r>
          </a:p>
        </p:txBody>
      </p:sp>
      <p:pic>
        <p:nvPicPr>
          <p:cNvPr id="4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517" y="1935921"/>
            <a:ext cx="62293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8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58488" y="1036778"/>
            <a:ext cx="9733512" cy="2028404"/>
          </a:xfrm>
        </p:spPr>
        <p:txBody>
          <a:bodyPr>
            <a:normAutofit/>
          </a:bodyPr>
          <a:lstStyle/>
          <a:p>
            <a:r>
              <a:rPr lang="en-US" altLang="zh-TW" sz="7200" dirty="0" smtClean="0"/>
              <a:t>HTML5 + [tab]</a:t>
            </a:r>
            <a:endParaRPr lang="zh-TW" altLang="en-US" sz="7200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46051" y="2142282"/>
            <a:ext cx="9733512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 smtClean="0">
                <a:solidFill>
                  <a:srgbClr val="FFFF00"/>
                </a:solidFill>
              </a:rPr>
              <a:t>!</a:t>
            </a:r>
            <a:r>
              <a:rPr lang="zh-TW" altLang="en-US" sz="7200" dirty="0" smtClean="0">
                <a:solidFill>
                  <a:srgbClr val="FFFF00"/>
                </a:solidFill>
              </a:rPr>
              <a:t> </a:t>
            </a:r>
            <a:r>
              <a:rPr lang="en-US" altLang="zh-TW" sz="7200" dirty="0" smtClean="0">
                <a:solidFill>
                  <a:srgbClr val="FFFF00"/>
                </a:solidFill>
              </a:rPr>
              <a:t>+ [tab]</a:t>
            </a:r>
            <a:endParaRPr lang="zh-TW" alt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我要打十個 </a:t>
            </a:r>
            <a:r>
              <a:rPr lang="en-US" altLang="zh-TW" sz="4800" dirty="0" smtClean="0"/>
              <a:t>-</a:t>
            </a:r>
            <a:r>
              <a:rPr lang="zh-TW" altLang="en-US" sz="4800" dirty="0" smtClean="0"/>
              <a:t> 產生</a:t>
            </a:r>
            <a:r>
              <a:rPr lang="zh-TW" altLang="en-US" sz="4800" dirty="0"/>
              <a:t>多個項目 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 descr="http://pic.pimg.tw/bubu938/4be384347dc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55" y="2096064"/>
            <a:ext cx="52387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47" y="2096064"/>
            <a:ext cx="3942326" cy="373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5948" y="2664227"/>
            <a:ext cx="9733512" cy="1438096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 smtClean="0"/>
              <a:t>P</a:t>
            </a:r>
            <a:r>
              <a:rPr lang="en-US" altLang="zh-TW" sz="9600" dirty="0" smtClean="0">
                <a:solidFill>
                  <a:srgbClr val="FFFF00"/>
                </a:solidFill>
              </a:rPr>
              <a:t>*</a:t>
            </a:r>
            <a:r>
              <a:rPr lang="en-US" altLang="zh-TW" sz="7200" dirty="0" smtClean="0"/>
              <a:t>10 + [tab]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9440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我要打十個 </a:t>
            </a:r>
            <a:r>
              <a:rPr lang="en-US" altLang="zh-TW" sz="3600" dirty="0" smtClean="0"/>
              <a:t>–</a:t>
            </a:r>
            <a:r>
              <a:rPr lang="zh-TW" altLang="en-US" sz="3600" dirty="0" smtClean="0"/>
              <a:t> 加入內容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AutoShape 2" descr="http://pic.pimg.tw/gary210801/1330420158-3184958408_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292" name="Picture 4" descr="http://i2.sinaimg.cn/gm/2011/1021/U4511P115DT201110211346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40" y="2096064"/>
            <a:ext cx="523875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446" y="2000814"/>
            <a:ext cx="44386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9244" y="2709952"/>
            <a:ext cx="9733512" cy="1438096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/>
              <a:t>div</a:t>
            </a:r>
            <a:r>
              <a:rPr lang="en-US" altLang="zh-TW" sz="8800" dirty="0" smtClean="0">
                <a:solidFill>
                  <a:srgbClr val="FFFF00"/>
                </a:solidFill>
              </a:rPr>
              <a:t>{</a:t>
            </a:r>
            <a:r>
              <a:rPr lang="zh-TW" altLang="en-US" sz="7200" dirty="0" smtClean="0"/>
              <a:t>我要打十個</a:t>
            </a:r>
            <a:r>
              <a:rPr lang="en-US" altLang="zh-TW" sz="8800" dirty="0" smtClean="0">
                <a:solidFill>
                  <a:srgbClr val="FFFF00"/>
                </a:solidFill>
              </a:rPr>
              <a:t>}</a:t>
            </a:r>
            <a:r>
              <a:rPr lang="en-US" altLang="zh-TW" sz="7200" dirty="0" smtClean="0"/>
              <a:t>*</a:t>
            </a:r>
            <a:r>
              <a:rPr lang="en-US" altLang="zh-TW" sz="7200" dirty="0"/>
              <a:t>10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87568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9244" y="323489"/>
            <a:ext cx="9733512" cy="1333922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加入</a:t>
            </a:r>
            <a:r>
              <a:rPr lang="en-US" altLang="zh-TW" sz="4800" dirty="0" smtClean="0"/>
              <a:t>id</a:t>
            </a:r>
            <a:r>
              <a:rPr lang="zh-TW" altLang="en-US" sz="4800" dirty="0" smtClean="0"/>
              <a:t>與</a:t>
            </a:r>
            <a:r>
              <a:rPr lang="en-US" altLang="zh-TW" sz="4800" dirty="0" smtClean="0"/>
              <a:t>Class (</a:t>
            </a:r>
            <a:r>
              <a:rPr lang="zh-TW" altLang="en-US" sz="4800" dirty="0" smtClean="0"/>
              <a:t>類別名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29244" y="4622489"/>
            <a:ext cx="9733512" cy="1500187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92D050"/>
                </a:solidFill>
              </a:rPr>
              <a:t>標籤</a:t>
            </a:r>
            <a:r>
              <a:rPr lang="en-US" altLang="zh-TW" sz="3200" dirty="0"/>
              <a:t>.class </a:t>
            </a:r>
            <a:r>
              <a:rPr lang="en-US" altLang="zh-TW" sz="3200" dirty="0" smtClean="0"/>
              <a:t>Name  =&gt; </a:t>
            </a:r>
            <a:r>
              <a:rPr lang="en-US" altLang="zh-TW" sz="3200" dirty="0" err="1" smtClean="0"/>
              <a:t>p.Name</a:t>
            </a:r>
            <a:endParaRPr lang="en-US" altLang="zh-TW" sz="3200" dirty="0" smtClean="0"/>
          </a:p>
          <a:p>
            <a:r>
              <a:rPr lang="zh-TW" altLang="en-US" sz="3200" b="1" dirty="0" smtClean="0">
                <a:solidFill>
                  <a:srgbClr val="92D050"/>
                </a:solidFill>
              </a:rPr>
              <a:t>標籤</a:t>
            </a:r>
            <a:r>
              <a:rPr lang="en-US" altLang="zh-TW" sz="3200" dirty="0" smtClean="0"/>
              <a:t>.ID  =&gt; p#ID001 </a:t>
            </a: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90" y="1958956"/>
            <a:ext cx="35337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913795" y="493853"/>
            <a:ext cx="10353761" cy="1326321"/>
          </a:xfrm>
        </p:spPr>
        <p:txBody>
          <a:bodyPr/>
          <a:lstStyle/>
          <a:p>
            <a:r>
              <a:rPr lang="zh-TW" altLang="en-US" dirty="0" smtClean="0"/>
              <a:t>加上子標</a:t>
            </a:r>
            <a:r>
              <a:rPr lang="zh-TW" altLang="en-US" dirty="0"/>
              <a:t>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481821" y="2233913"/>
            <a:ext cx="4282633" cy="12847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b="1" dirty="0" smtClean="0"/>
              <a:t>母標籤</a:t>
            </a:r>
            <a:r>
              <a:rPr lang="en-US" altLang="zh-TW" sz="4000" b="1" dirty="0" smtClean="0">
                <a:solidFill>
                  <a:srgbClr val="FFFF00"/>
                </a:solidFill>
              </a:rPr>
              <a:t>&gt;</a:t>
            </a:r>
            <a:r>
              <a:rPr lang="zh-TW" altLang="en-US" sz="4000" b="1" dirty="0" smtClean="0"/>
              <a:t>子標籤</a:t>
            </a:r>
            <a:endParaRPr lang="en-US" altLang="zh-TW" sz="4000" b="1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2016944"/>
            <a:ext cx="4604805" cy="3193932"/>
          </a:xfrm>
          <a:prstGeom prst="rect">
            <a:avLst/>
          </a:prstGeom>
        </p:spPr>
      </p:pic>
      <p:sp>
        <p:nvSpPr>
          <p:cNvPr id="6" name="向上箭號圖說文字 5"/>
          <p:cNvSpPr/>
          <p:nvPr/>
        </p:nvSpPr>
        <p:spPr>
          <a:xfrm>
            <a:off x="7199453" y="3081134"/>
            <a:ext cx="3125164" cy="2129742"/>
          </a:xfrm>
          <a:prstGeom prst="upArrowCallout">
            <a:avLst>
              <a:gd name="adj1" fmla="val 13043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/>
              <a:t>請注意左右</a:t>
            </a:r>
            <a:r>
              <a:rPr lang="zh-TW" altLang="en-US" sz="4400" b="1" dirty="0" smtClean="0">
                <a:solidFill>
                  <a:srgbClr val="FFFF00"/>
                </a:solidFill>
              </a:rPr>
              <a:t>不</a:t>
            </a:r>
            <a:r>
              <a:rPr lang="zh-TW" altLang="en-US" sz="3200" b="1" dirty="0" smtClean="0"/>
              <a:t>可以有空白喔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471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1254" y="2997843"/>
            <a:ext cx="9733512" cy="1438096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/>
              <a:t>div*5</a:t>
            </a:r>
            <a:r>
              <a:rPr lang="en-US" altLang="zh-TW" sz="9600" dirty="0">
                <a:solidFill>
                  <a:srgbClr val="FFFF00"/>
                </a:solidFill>
              </a:rPr>
              <a:t>+</a:t>
            </a:r>
            <a:r>
              <a:rPr lang="en-US" altLang="zh-TW" sz="7200" dirty="0"/>
              <a:t>p*2</a:t>
            </a:r>
            <a:endParaRPr lang="zh-TW" altLang="en-US" sz="7200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231173" y="1390891"/>
            <a:ext cx="9733512" cy="1438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dirty="0" smtClean="0"/>
              <a:t>加入同一層次的標籤</a:t>
            </a:r>
            <a:endParaRPr lang="zh-TW" altLang="en-US" sz="7200" dirty="0"/>
          </a:p>
        </p:txBody>
      </p:sp>
      <p:sp>
        <p:nvSpPr>
          <p:cNvPr id="4" name="向上箭號圖說文字 3"/>
          <p:cNvSpPr/>
          <p:nvPr/>
        </p:nvSpPr>
        <p:spPr>
          <a:xfrm>
            <a:off x="4930815" y="4284901"/>
            <a:ext cx="3125164" cy="2129742"/>
          </a:xfrm>
          <a:prstGeom prst="upArrowCallout">
            <a:avLst>
              <a:gd name="adj1" fmla="val 13043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/>
              <a:t>請注意左右</a:t>
            </a:r>
            <a:r>
              <a:rPr lang="zh-TW" altLang="en-US" sz="4400" b="1" dirty="0" smtClean="0">
                <a:solidFill>
                  <a:srgbClr val="FFFF00"/>
                </a:solidFill>
              </a:rPr>
              <a:t>不</a:t>
            </a:r>
            <a:r>
              <a:rPr lang="zh-TW" altLang="en-US" sz="3200" b="1" dirty="0" smtClean="0"/>
              <a:t>可以有空白喔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3366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開始使用</a:t>
            </a:r>
            <a:r>
              <a:rPr lang="en-US" altLang="zh-TW" smtClean="0"/>
              <a:t>Visual Studio Code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27" y="1304925"/>
            <a:ext cx="6394891" cy="4816405"/>
          </a:xfrm>
          <a:prstGeom prst="rect">
            <a:avLst/>
          </a:prstGeom>
        </p:spPr>
      </p:pic>
      <p:sp>
        <p:nvSpPr>
          <p:cNvPr id="7" name="直線圖說文字 1 6"/>
          <p:cNvSpPr/>
          <p:nvPr/>
        </p:nvSpPr>
        <p:spPr>
          <a:xfrm>
            <a:off x="10262871" y="4993676"/>
            <a:ext cx="1272540" cy="350020"/>
          </a:xfrm>
          <a:prstGeom prst="borderCallout1">
            <a:avLst>
              <a:gd name="adj1" fmla="val 18750"/>
              <a:gd name="adj2" fmla="val -8333"/>
              <a:gd name="adj3" fmla="val 299731"/>
              <a:gd name="adj4" fmla="val -12952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狀態列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直線圖說文字 1 7"/>
          <p:cNvSpPr/>
          <p:nvPr/>
        </p:nvSpPr>
        <p:spPr>
          <a:xfrm>
            <a:off x="9679305" y="2994319"/>
            <a:ext cx="1272540" cy="718808"/>
          </a:xfrm>
          <a:prstGeom prst="borderCallout1">
            <a:avLst>
              <a:gd name="adj1" fmla="val 18750"/>
              <a:gd name="adj2" fmla="val -8333"/>
              <a:gd name="adj3" fmla="val -35530"/>
              <a:gd name="adj4" fmla="val -92996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編輯區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主要的程式編輯區域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直線圖說文字 1 8"/>
          <p:cNvSpPr/>
          <p:nvPr/>
        </p:nvSpPr>
        <p:spPr>
          <a:xfrm>
            <a:off x="713300" y="1395422"/>
            <a:ext cx="1272540" cy="503879"/>
          </a:xfrm>
          <a:prstGeom prst="borderCallout1">
            <a:avLst>
              <a:gd name="adj1" fmla="val 35385"/>
              <a:gd name="adj2" fmla="val 106637"/>
              <a:gd name="adj3" fmla="val 131072"/>
              <a:gd name="adj4" fmla="val 180657"/>
            </a:avLst>
          </a:prstGeom>
          <a:gradFill>
            <a:gsLst>
              <a:gs pos="0">
                <a:schemeClr val="accent2">
                  <a:tint val="58000"/>
                  <a:satMod val="108000"/>
                  <a:lumMod val="110000"/>
                </a:schemeClr>
              </a:gs>
              <a:gs pos="100000">
                <a:srgbClr val="FFC000"/>
              </a:gs>
            </a:gsLst>
          </a:gradFill>
          <a:ln w="19050" cmpd="sng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檔案列表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顯示所有的檔案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直線圖說文字 1 9"/>
          <p:cNvSpPr/>
          <p:nvPr/>
        </p:nvSpPr>
        <p:spPr>
          <a:xfrm>
            <a:off x="667580" y="3984264"/>
            <a:ext cx="1272540" cy="440190"/>
          </a:xfrm>
          <a:prstGeom prst="borderCallout1">
            <a:avLst>
              <a:gd name="adj1" fmla="val 51405"/>
              <a:gd name="adj2" fmla="val 104841"/>
              <a:gd name="adj3" fmla="val -137849"/>
              <a:gd name="adj4" fmla="val 162094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功能選單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主要的設定功能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直線圖說文字 1 10"/>
          <p:cNvSpPr/>
          <p:nvPr/>
        </p:nvSpPr>
        <p:spPr>
          <a:xfrm>
            <a:off x="9656433" y="1304925"/>
            <a:ext cx="1272540" cy="438793"/>
          </a:xfrm>
          <a:prstGeom prst="borderCallout1">
            <a:avLst>
              <a:gd name="adj1" fmla="val 18750"/>
              <a:gd name="adj2" fmla="val -8333"/>
              <a:gd name="adj3" fmla="val 47197"/>
              <a:gd name="adj4" fmla="val -103774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工具列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300631"/>
            <a:ext cx="10353761" cy="1326321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以下這兩</a:t>
            </a:r>
            <a:r>
              <a:rPr lang="zh-TW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個有</a:t>
            </a:r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</a:t>
            </a:r>
            <a:r>
              <a:rPr lang="zh-TW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麼</a:t>
            </a:r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不一樣</a:t>
            </a:r>
            <a:r>
              <a:rPr lang="en-US" altLang="zh-TW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95" y="1746821"/>
            <a:ext cx="10353762" cy="3695136"/>
          </a:xfrm>
        </p:spPr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6262898" y="5561826"/>
            <a:ext cx="446116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B.</a:t>
            </a:r>
            <a:r>
              <a:rPr lang="en-US" altLang="zh-TW" sz="2400" dirty="0"/>
              <a:t>	div*5+p*2+br*5</a:t>
            </a:r>
          </a:p>
        </p:txBody>
      </p:sp>
      <p:sp>
        <p:nvSpPr>
          <p:cNvPr id="5" name="矩形 4"/>
          <p:cNvSpPr/>
          <p:nvPr/>
        </p:nvSpPr>
        <p:spPr>
          <a:xfrm>
            <a:off x="1182487" y="5561826"/>
            <a:ext cx="446116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</a:t>
            </a:r>
            <a:r>
              <a:rPr lang="en-US" altLang="zh-TW" sz="2400" dirty="0" smtClean="0"/>
              <a:t>. </a:t>
            </a:r>
            <a:r>
              <a:rPr lang="en-US" altLang="zh-TW" sz="2400" dirty="0"/>
              <a:t>div*5&gt;p*2&gt;</a:t>
            </a:r>
            <a:r>
              <a:rPr lang="en-US" altLang="zh-TW" sz="2400" dirty="0" err="1"/>
              <a:t>br</a:t>
            </a:r>
            <a:r>
              <a:rPr lang="en-US" altLang="zh-TW" sz="2400" dirty="0"/>
              <a:t>*5</a:t>
            </a:r>
            <a:endParaRPr lang="en-US" altLang="zh-TW" sz="2400" dirty="0">
              <a:solidFill>
                <a:schemeClr val="dk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001" y="1686886"/>
            <a:ext cx="4078959" cy="336483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69" y="1626952"/>
            <a:ext cx="3867247" cy="33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3142" y="1970468"/>
            <a:ext cx="9733512" cy="1438096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92D050"/>
                </a:solidFill>
              </a:rPr>
              <a:t>標籤</a:t>
            </a:r>
            <a:r>
              <a:rPr lang="en-US" altLang="zh-TW" sz="7200" dirty="0">
                <a:solidFill>
                  <a:srgbClr val="FFFF00"/>
                </a:solidFill>
              </a:rPr>
              <a:t>[</a:t>
            </a:r>
            <a:r>
              <a:rPr lang="zh-TW" altLang="en-US" sz="7200" dirty="0">
                <a:solidFill>
                  <a:srgbClr val="FFFF00"/>
                </a:solidFill>
              </a:rPr>
              <a:t>屬性</a:t>
            </a:r>
            <a:r>
              <a:rPr lang="en-US" altLang="zh-TW" sz="7200" dirty="0">
                <a:solidFill>
                  <a:srgbClr val="FFFF00"/>
                </a:solidFill>
              </a:rPr>
              <a:t>=</a:t>
            </a:r>
            <a:r>
              <a:rPr lang="zh-TW" altLang="en-US" sz="7200" dirty="0">
                <a:solidFill>
                  <a:srgbClr val="FFFF00"/>
                </a:solidFill>
              </a:rPr>
              <a:t>屬性</a:t>
            </a:r>
            <a:r>
              <a:rPr lang="en-US" altLang="zh-TW" sz="7200" dirty="0">
                <a:solidFill>
                  <a:srgbClr val="FFFF00"/>
                </a:solidFill>
              </a:rPr>
              <a:t>]</a:t>
            </a:r>
            <a:endParaRPr lang="zh-TW" altLang="en-US" sz="7200" dirty="0">
              <a:solidFill>
                <a:srgbClr val="FFFF00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724627" y="545938"/>
            <a:ext cx="8221485" cy="5657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7200" dirty="0"/>
          </a:p>
        </p:txBody>
      </p:sp>
      <p:sp>
        <p:nvSpPr>
          <p:cNvPr id="4" name="向上箭號圖說文字 3"/>
          <p:cNvSpPr/>
          <p:nvPr/>
        </p:nvSpPr>
        <p:spPr>
          <a:xfrm>
            <a:off x="6782764" y="3660534"/>
            <a:ext cx="2338086" cy="913716"/>
          </a:xfrm>
          <a:prstGeom prst="upArrowCallout">
            <a:avLst>
              <a:gd name="adj1" fmla="val 13043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/>
              <a:t>不需要引</a:t>
            </a:r>
            <a:r>
              <a:rPr lang="zh-TW" altLang="en-US" sz="3200" b="1" dirty="0"/>
              <a:t>號</a:t>
            </a:r>
          </a:p>
        </p:txBody>
      </p:sp>
    </p:spTree>
    <p:extLst>
      <p:ext uri="{BB962C8B-B14F-4D97-AF65-F5344CB8AC3E}">
        <p14:creationId xmlns:p14="http://schemas.microsoft.com/office/powerpoint/2010/main" val="36362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/>
              <a:t>標籤屬性 </a:t>
            </a:r>
            <a:r>
              <a:rPr lang="en-US" altLang="zh-TW" sz="3600" dirty="0"/>
              <a:t>- </a:t>
            </a:r>
            <a:r>
              <a:rPr lang="zh-TW" altLang="en-US" sz="3600" dirty="0"/>
              <a:t>範  例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102" y="2225279"/>
            <a:ext cx="4267200" cy="22193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93" y="2258616"/>
            <a:ext cx="3390900" cy="2152650"/>
          </a:xfrm>
          <a:prstGeom prst="rect">
            <a:avLst/>
          </a:prstGeom>
        </p:spPr>
      </p:pic>
      <p:sp>
        <p:nvSpPr>
          <p:cNvPr id="6" name="＞形箭號 5"/>
          <p:cNvSpPr/>
          <p:nvPr/>
        </p:nvSpPr>
        <p:spPr>
          <a:xfrm>
            <a:off x="5204749" y="2941402"/>
            <a:ext cx="891251" cy="78707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000" y="2473293"/>
            <a:ext cx="10247055" cy="1438096"/>
          </a:xfrm>
        </p:spPr>
        <p:txBody>
          <a:bodyPr>
            <a:noAutofit/>
          </a:bodyPr>
          <a:lstStyle/>
          <a:p>
            <a:r>
              <a:rPr lang="en-US" altLang="zh-TW" sz="6600" dirty="0" smtClean="0">
                <a:solidFill>
                  <a:srgbClr val="FFFF00"/>
                </a:solidFill>
              </a:rPr>
              <a:t>(</a:t>
            </a:r>
            <a:r>
              <a:rPr lang="zh-TW" altLang="en-US" sz="5400" dirty="0" smtClean="0"/>
              <a:t>標籤</a:t>
            </a:r>
            <a:r>
              <a:rPr lang="en-US" altLang="zh-TW" sz="5400" dirty="0" smtClean="0"/>
              <a:t>A&gt;</a:t>
            </a:r>
            <a:r>
              <a:rPr lang="zh-TW" altLang="en-US" sz="5400" dirty="0" smtClean="0"/>
              <a:t>標籤</a:t>
            </a:r>
            <a:r>
              <a:rPr lang="en-US" altLang="zh-TW" sz="5400" dirty="0" smtClean="0"/>
              <a:t>B</a:t>
            </a:r>
            <a:r>
              <a:rPr lang="en-US" altLang="zh-TW" sz="6600" dirty="0" smtClean="0">
                <a:solidFill>
                  <a:srgbClr val="FFFF00"/>
                </a:solidFill>
              </a:rPr>
              <a:t>)</a:t>
            </a:r>
            <a:r>
              <a:rPr lang="en-US" altLang="zh-TW" sz="5400" dirty="0" smtClean="0"/>
              <a:t>+</a:t>
            </a:r>
            <a:r>
              <a:rPr lang="en-US" altLang="zh-TW" sz="6600" dirty="0" smtClean="0">
                <a:solidFill>
                  <a:srgbClr val="FFFF00"/>
                </a:solidFill>
              </a:rPr>
              <a:t>(</a:t>
            </a:r>
            <a:r>
              <a:rPr lang="zh-TW" altLang="en-US" sz="5400" dirty="0" smtClean="0"/>
              <a:t>標籤</a:t>
            </a:r>
            <a:r>
              <a:rPr lang="en-US" altLang="zh-TW" sz="5400" dirty="0" smtClean="0"/>
              <a:t>1&gt;</a:t>
            </a:r>
            <a:r>
              <a:rPr lang="zh-TW" altLang="en-US" sz="5400" dirty="0" smtClean="0"/>
              <a:t>標籤</a:t>
            </a:r>
            <a:r>
              <a:rPr lang="en-US" altLang="zh-TW" sz="5400" dirty="0" smtClean="0"/>
              <a:t>2</a:t>
            </a:r>
            <a:r>
              <a:rPr lang="en-US" altLang="zh-TW" sz="6600" dirty="0" smtClean="0">
                <a:solidFill>
                  <a:srgbClr val="FFFF00"/>
                </a:solidFill>
              </a:rPr>
              <a:t>)</a:t>
            </a:r>
            <a:endParaRPr lang="zh-TW" altLang="en-US" sz="6600" dirty="0">
              <a:solidFill>
                <a:srgbClr val="FFFF00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127000" y="661686"/>
            <a:ext cx="9733512" cy="1438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dirty="0" smtClean="0"/>
              <a:t>群組化標籤</a:t>
            </a:r>
            <a:endParaRPr lang="zh-TW" altLang="en-US" sz="7200" dirty="0"/>
          </a:p>
        </p:txBody>
      </p:sp>
      <p:sp>
        <p:nvSpPr>
          <p:cNvPr id="4" name="向上箭號圖說文字 3"/>
          <p:cNvSpPr/>
          <p:nvPr/>
        </p:nvSpPr>
        <p:spPr>
          <a:xfrm>
            <a:off x="4687945" y="4146005"/>
            <a:ext cx="3125164" cy="2129742"/>
          </a:xfrm>
          <a:prstGeom prst="upArrowCallout">
            <a:avLst>
              <a:gd name="adj1" fmla="val 13043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/>
              <a:t>請注意左右</a:t>
            </a:r>
            <a:r>
              <a:rPr lang="zh-TW" altLang="en-US" sz="4400" b="1" dirty="0" smtClean="0">
                <a:solidFill>
                  <a:srgbClr val="FFFF00"/>
                </a:solidFill>
              </a:rPr>
              <a:t>不</a:t>
            </a:r>
            <a:r>
              <a:rPr lang="zh-TW" altLang="en-US" sz="3200" b="1" dirty="0" smtClean="0"/>
              <a:t>可以有空白喔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4289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 smtClean="0"/>
              <a:t>群組化標籤 </a:t>
            </a:r>
            <a:r>
              <a:rPr lang="en-US" altLang="zh-TW" sz="4400" dirty="0" smtClean="0"/>
              <a:t>- </a:t>
            </a:r>
            <a:r>
              <a:rPr lang="zh-TW" altLang="en-US" sz="4400" dirty="0" smtClean="0"/>
              <a:t>範  例</a:t>
            </a:r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1770927" y="1800500"/>
            <a:ext cx="878518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(header&gt;h1{Hello HTML5})+(article&gt;p{</a:t>
            </a:r>
            <a:r>
              <a:rPr lang="zh-TW" altLang="en-US" sz="2400" dirty="0"/>
              <a:t>我是內文</a:t>
            </a:r>
            <a:r>
              <a:rPr lang="en-US" altLang="zh-TW" sz="2400" dirty="0"/>
              <a:t>}*5)</a:t>
            </a:r>
            <a:endParaRPr lang="en-US" altLang="zh-TW" sz="2400" dirty="0">
              <a:solidFill>
                <a:schemeClr val="dk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83" y="2539920"/>
            <a:ext cx="5699869" cy="368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3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127000" y="661686"/>
            <a:ext cx="9733512" cy="1438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dirty="0" smtClean="0"/>
              <a:t>定義項目編號</a:t>
            </a:r>
            <a:endParaRPr lang="zh-TW" altLang="en-US" sz="7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696901" y="2835206"/>
            <a:ext cx="7245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err="1" smtClean="0">
                <a:solidFill>
                  <a:srgbClr val="FFFF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ul</a:t>
            </a:r>
            <a:r>
              <a:rPr lang="en-US" altLang="zh-TW" sz="6000" b="1" dirty="0" smtClean="0">
                <a:solidFill>
                  <a:srgbClr val="FFFF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&gt;</a:t>
            </a:r>
            <a:r>
              <a:rPr lang="en-US" altLang="zh-TW" sz="6000" b="1" dirty="0" err="1" smtClean="0">
                <a:solidFill>
                  <a:srgbClr val="FFFF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li.item</a:t>
            </a:r>
            <a:r>
              <a:rPr lang="en-US" altLang="zh-TW" sz="6000" b="1" dirty="0" smtClean="0">
                <a:solidFill>
                  <a:srgbClr val="FFFF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$</a:t>
            </a:r>
            <a:r>
              <a:rPr lang="zh-TW" altLang="en-US" sz="6000" b="1" dirty="0" smtClean="0">
                <a:solidFill>
                  <a:srgbClr val="FFFF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編號</a:t>
            </a:r>
            <a:endParaRPr lang="zh-TW" altLang="en-US" sz="6000" b="1" dirty="0">
              <a:solidFill>
                <a:srgbClr val="FFFF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1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6" y="341746"/>
            <a:ext cx="10353761" cy="1326321"/>
          </a:xfrm>
        </p:spPr>
        <p:txBody>
          <a:bodyPr/>
          <a:lstStyle/>
          <a:p>
            <a:r>
              <a:rPr lang="zh-TW" altLang="en-US" dirty="0" smtClean="0"/>
              <a:t>項目編號 </a:t>
            </a:r>
            <a:r>
              <a:rPr lang="en-US" altLang="zh-TW" dirty="0" smtClean="0"/>
              <a:t>- </a:t>
            </a:r>
            <a:r>
              <a:rPr lang="zh-TW" altLang="en-US" dirty="0" smtClean="0"/>
              <a:t>範例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3198" y="2004936"/>
            <a:ext cx="4995602" cy="25683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en-US" altLang="zh-TW" dirty="0" err="1" smtClean="0"/>
              <a:t>s</a:t>
            </a:r>
            <a:r>
              <a:rPr lang="en-US" altLang="zh-TW" dirty="0" err="1" smtClean="0">
                <a:effectLst/>
              </a:rPr>
              <a:t>pan#item</a:t>
            </a:r>
            <a:r>
              <a:rPr lang="en-US" altLang="zh-TW" dirty="0" smtClean="0">
                <a:effectLst/>
              </a:rPr>
              <a:t>$*5       </a:t>
            </a:r>
            <a:r>
              <a:rPr lang="zh-TW" altLang="en-US" dirty="0" smtClean="0">
                <a:effectLst/>
              </a:rPr>
              <a:t>直接建立</a:t>
            </a:r>
            <a:r>
              <a:rPr lang="en-US" altLang="zh-TW" dirty="0" smtClean="0">
                <a:effectLst/>
              </a:rPr>
              <a:t>5</a:t>
            </a:r>
            <a:r>
              <a:rPr lang="zh-TW" altLang="en-US" dirty="0" smtClean="0">
                <a:effectLst/>
              </a:rPr>
              <a:t>個元素</a:t>
            </a:r>
            <a:endParaRPr lang="en-US" altLang="zh-TW" dirty="0" smtClean="0">
              <a:effectLst/>
            </a:endParaRPr>
          </a:p>
          <a:p>
            <a:r>
              <a:rPr lang="en-US" altLang="zh-TW" dirty="0" err="1"/>
              <a:t>span#item</a:t>
            </a:r>
            <a:r>
              <a:rPr lang="en-US" altLang="zh-TW" dirty="0" smtClean="0"/>
              <a:t>$$$*5</a:t>
            </a:r>
            <a:r>
              <a:rPr lang="zh-TW" altLang="en-US" dirty="0" smtClean="0"/>
              <a:t>   設定數字的位數</a:t>
            </a:r>
            <a:endParaRPr lang="en-US" altLang="zh-TW" dirty="0" smtClean="0"/>
          </a:p>
          <a:p>
            <a:r>
              <a:rPr lang="en-US" altLang="zh-TW" dirty="0" err="1" smtClean="0"/>
              <a:t>span#item</a:t>
            </a:r>
            <a:r>
              <a:rPr lang="en-US" altLang="zh-TW" dirty="0" smtClean="0"/>
              <a:t>-$$*5</a:t>
            </a:r>
            <a:r>
              <a:rPr lang="zh-TW" altLang="en-US" dirty="0" smtClean="0"/>
              <a:t>    加入特殊字元</a:t>
            </a:r>
            <a:endParaRPr lang="en-US" altLang="zh-TW" dirty="0"/>
          </a:p>
          <a:p>
            <a:r>
              <a:rPr lang="en-US" altLang="zh-TW" dirty="0" err="1" smtClean="0">
                <a:effectLst/>
              </a:rPr>
              <a:t>ul</a:t>
            </a:r>
            <a:r>
              <a:rPr lang="en-US" altLang="zh-TW" dirty="0" smtClean="0">
                <a:effectLst/>
              </a:rPr>
              <a:t>&gt;</a:t>
            </a:r>
            <a:r>
              <a:rPr lang="en-US" altLang="zh-TW" dirty="0" err="1" smtClean="0">
                <a:effectLst/>
              </a:rPr>
              <a:t>li.item</a:t>
            </a:r>
            <a:r>
              <a:rPr lang="en-US" altLang="zh-TW" dirty="0">
                <a:effectLst/>
              </a:rPr>
              <a:t>$@-*</a:t>
            </a:r>
            <a:r>
              <a:rPr lang="en-US" altLang="zh-TW" dirty="0" smtClean="0">
                <a:effectLst/>
              </a:rPr>
              <a:t>5</a:t>
            </a:r>
            <a:r>
              <a:rPr lang="zh-TW" altLang="en-US" dirty="0" smtClean="0">
                <a:effectLst/>
              </a:rPr>
              <a:t>    設定數字由大到小</a:t>
            </a:r>
            <a:endParaRPr lang="en-US" altLang="zh-TW" dirty="0" smtClean="0">
              <a:effectLst/>
            </a:endParaRPr>
          </a:p>
          <a:p>
            <a:r>
              <a:rPr lang="en-US" altLang="zh-TW" dirty="0" err="1">
                <a:effectLst/>
              </a:rPr>
              <a:t>ul</a:t>
            </a:r>
            <a:r>
              <a:rPr lang="en-US" altLang="zh-TW" dirty="0">
                <a:effectLst/>
              </a:rPr>
              <a:t>&gt;</a:t>
            </a:r>
            <a:r>
              <a:rPr lang="en-US" altLang="zh-TW" dirty="0" err="1">
                <a:effectLst/>
              </a:rPr>
              <a:t>li.item</a:t>
            </a:r>
            <a:r>
              <a:rPr lang="en-US" altLang="zh-TW" dirty="0">
                <a:effectLst/>
              </a:rPr>
              <a:t>$@</a:t>
            </a:r>
            <a:r>
              <a:rPr lang="en-US" altLang="zh-TW" dirty="0" smtClean="0">
                <a:effectLst/>
              </a:rPr>
              <a:t>3*5</a:t>
            </a:r>
            <a:r>
              <a:rPr lang="zh-TW" altLang="en-US" dirty="0" smtClean="0">
                <a:effectLst/>
              </a:rPr>
              <a:t>   從指定的數字開始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475" y="341746"/>
            <a:ext cx="2754953" cy="63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</a:t>
            </a:r>
            <a:r>
              <a:rPr lang="en-US" altLang="zh-TW" dirty="0" smtClean="0"/>
              <a:t>EMMET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9119" y="1211725"/>
            <a:ext cx="10353762" cy="4321215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HTML5 + [tab</a:t>
            </a:r>
            <a:r>
              <a:rPr lang="en-US" altLang="zh-TW" dirty="0" smtClean="0"/>
              <a:t>] / ! </a:t>
            </a:r>
            <a:r>
              <a:rPr lang="en-US" altLang="zh-TW" dirty="0"/>
              <a:t>+ [tab] 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92D050"/>
                </a:solidFill>
              </a:rPr>
              <a:t>標籤</a:t>
            </a:r>
            <a:r>
              <a:rPr lang="en-US" altLang="zh-TW" sz="3200" dirty="0" smtClean="0">
                <a:solidFill>
                  <a:srgbClr val="FFFF00"/>
                </a:solidFill>
              </a:rPr>
              <a:t>*</a:t>
            </a:r>
            <a:r>
              <a:rPr lang="zh-TW" altLang="en-US" dirty="0" smtClean="0"/>
              <a:t>數</a:t>
            </a:r>
            <a:r>
              <a:rPr lang="zh-TW" altLang="en-US" dirty="0"/>
              <a:t>量</a:t>
            </a:r>
            <a:r>
              <a:rPr lang="en-US" altLang="zh-TW" dirty="0" smtClean="0"/>
              <a:t>+ </a:t>
            </a:r>
            <a:r>
              <a:rPr lang="en-US" altLang="zh-TW" dirty="0"/>
              <a:t>[tab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同時加入多個標</a:t>
            </a:r>
            <a:r>
              <a:rPr lang="zh-TW" altLang="en-US" dirty="0"/>
              <a:t>籤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92D050"/>
                </a:solidFill>
              </a:rPr>
              <a:t>標籤</a:t>
            </a:r>
            <a:r>
              <a:rPr lang="en-US" altLang="zh-TW" sz="2800" dirty="0" smtClean="0">
                <a:solidFill>
                  <a:srgbClr val="FFFF00"/>
                </a:solidFill>
              </a:rPr>
              <a:t>{</a:t>
            </a:r>
            <a:r>
              <a:rPr lang="zh-TW" altLang="en-US" dirty="0" smtClean="0"/>
              <a:t>內</a:t>
            </a:r>
            <a:r>
              <a:rPr lang="zh-TW" altLang="en-US" dirty="0"/>
              <a:t>文</a:t>
            </a:r>
            <a:r>
              <a:rPr lang="en-US" altLang="zh-TW" sz="2800" dirty="0" smtClean="0">
                <a:solidFill>
                  <a:srgbClr val="FFFF00"/>
                </a:solidFill>
              </a:rPr>
              <a:t>}</a:t>
            </a:r>
          </a:p>
          <a:p>
            <a:r>
              <a:rPr lang="zh-TW" altLang="en-US" b="1" dirty="0">
                <a:solidFill>
                  <a:srgbClr val="92D050"/>
                </a:solidFill>
              </a:rPr>
              <a:t>標籤</a:t>
            </a:r>
            <a:r>
              <a:rPr lang="en-US" altLang="zh-TW" dirty="0"/>
              <a:t>.class Name  </a:t>
            </a:r>
            <a:r>
              <a:rPr lang="en-US" altLang="zh-TW" dirty="0" smtClean="0"/>
              <a:t>/ </a:t>
            </a:r>
            <a:r>
              <a:rPr lang="zh-TW" altLang="en-US" b="1" dirty="0" smtClean="0">
                <a:solidFill>
                  <a:srgbClr val="92D050"/>
                </a:solidFill>
              </a:rPr>
              <a:t>標籤</a:t>
            </a:r>
            <a:r>
              <a:rPr lang="en-US" altLang="zh-TW" dirty="0" smtClean="0"/>
              <a:t>.ID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92D050"/>
                </a:solidFill>
              </a:rPr>
              <a:t>標籤</a:t>
            </a:r>
            <a:r>
              <a:rPr lang="en-US" altLang="zh-TW" dirty="0">
                <a:solidFill>
                  <a:srgbClr val="92D050"/>
                </a:solidFill>
              </a:rPr>
              <a:t>1</a:t>
            </a:r>
            <a:r>
              <a:rPr lang="zh-TW" altLang="en-US" dirty="0" smtClean="0"/>
              <a:t> </a:t>
            </a:r>
            <a:r>
              <a:rPr lang="en-US" altLang="zh-TW" sz="3200" dirty="0" smtClean="0">
                <a:solidFill>
                  <a:srgbClr val="FFFF00"/>
                </a:solidFill>
              </a:rPr>
              <a:t>+</a:t>
            </a:r>
            <a:r>
              <a:rPr lang="en-US" altLang="zh-TW" dirty="0"/>
              <a:t> </a:t>
            </a:r>
            <a:r>
              <a:rPr lang="zh-TW" altLang="en-US" dirty="0">
                <a:solidFill>
                  <a:srgbClr val="92D050"/>
                </a:solidFill>
              </a:rPr>
              <a:t>標籤</a:t>
            </a:r>
            <a:r>
              <a:rPr lang="en-US" altLang="zh-TW" dirty="0">
                <a:solidFill>
                  <a:srgbClr val="92D050"/>
                </a:solidFill>
              </a:rPr>
              <a:t>2 </a:t>
            </a:r>
            <a:r>
              <a:rPr lang="zh-TW" altLang="en-US" dirty="0" smtClean="0">
                <a:solidFill>
                  <a:srgbClr val="92D050"/>
                </a:solidFill>
              </a:rPr>
              <a:t>：</a:t>
            </a:r>
            <a:r>
              <a:rPr lang="en-US" altLang="zh-TW" dirty="0" smtClean="0">
                <a:solidFill>
                  <a:srgbClr val="92D050"/>
                </a:solidFill>
              </a:rPr>
              <a:t> </a:t>
            </a:r>
            <a:r>
              <a:rPr lang="zh-TW" altLang="en-US" dirty="0" smtClean="0"/>
              <a:t>加入同一層次的標籤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92D050"/>
                </a:solidFill>
              </a:rPr>
              <a:t>標籤</a:t>
            </a:r>
            <a:r>
              <a:rPr lang="en-US" altLang="zh-TW" dirty="0">
                <a:solidFill>
                  <a:srgbClr val="92D050"/>
                </a:solidFill>
              </a:rPr>
              <a:t>1</a:t>
            </a:r>
            <a:r>
              <a:rPr lang="zh-TW" altLang="en-US" dirty="0"/>
              <a:t> </a:t>
            </a:r>
            <a:r>
              <a:rPr lang="en-US" altLang="zh-TW" sz="3200" dirty="0" smtClean="0">
                <a:solidFill>
                  <a:srgbClr val="FFFF00"/>
                </a:solidFill>
              </a:rPr>
              <a:t>&gt;</a:t>
            </a:r>
            <a:r>
              <a:rPr lang="en-US" altLang="zh-TW" dirty="0" smtClean="0"/>
              <a:t> </a:t>
            </a:r>
            <a:r>
              <a:rPr lang="zh-TW" altLang="en-US" dirty="0">
                <a:solidFill>
                  <a:srgbClr val="92D050"/>
                </a:solidFill>
              </a:rPr>
              <a:t>標籤</a:t>
            </a:r>
            <a:r>
              <a:rPr lang="en-US" altLang="zh-TW" dirty="0">
                <a:solidFill>
                  <a:srgbClr val="92D050"/>
                </a:solidFill>
              </a:rPr>
              <a:t>2  </a:t>
            </a:r>
            <a:r>
              <a:rPr lang="zh-TW" altLang="en-US" dirty="0" smtClean="0">
                <a:solidFill>
                  <a:srgbClr val="92D050"/>
                </a:solidFill>
              </a:rPr>
              <a:t>：</a:t>
            </a:r>
            <a:r>
              <a:rPr lang="zh-TW" altLang="en-US" dirty="0" smtClean="0"/>
              <a:t>加入</a:t>
            </a:r>
            <a:r>
              <a:rPr lang="zh-TW" altLang="en-US" dirty="0"/>
              <a:t>子</a:t>
            </a:r>
            <a:r>
              <a:rPr lang="zh-TW" altLang="en-US" dirty="0" smtClean="0"/>
              <a:t>標籤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92D050"/>
                </a:solidFill>
              </a:rPr>
              <a:t>標籤</a:t>
            </a:r>
            <a:r>
              <a:rPr lang="en-US" altLang="zh-TW" dirty="0">
                <a:solidFill>
                  <a:srgbClr val="FFFF00"/>
                </a:solidFill>
              </a:rPr>
              <a:t>[</a:t>
            </a:r>
            <a:r>
              <a:rPr lang="zh-TW" altLang="en-US" dirty="0">
                <a:solidFill>
                  <a:srgbClr val="FFFF00"/>
                </a:solidFill>
              </a:rPr>
              <a:t>屬性</a:t>
            </a:r>
            <a:r>
              <a:rPr lang="en-US" altLang="zh-TW" dirty="0">
                <a:solidFill>
                  <a:srgbClr val="FFFF00"/>
                </a:solidFill>
              </a:rPr>
              <a:t>=</a:t>
            </a:r>
            <a:r>
              <a:rPr lang="zh-TW" altLang="en-US" dirty="0">
                <a:solidFill>
                  <a:srgbClr val="FFFF00"/>
                </a:solidFill>
              </a:rPr>
              <a:t>屬性</a:t>
            </a:r>
            <a:r>
              <a:rPr lang="en-US" altLang="zh-TW" dirty="0" smtClean="0">
                <a:solidFill>
                  <a:srgbClr val="FFFF00"/>
                </a:solidFill>
              </a:rPr>
              <a:t>]</a:t>
            </a:r>
            <a:r>
              <a:rPr lang="zh-TW" altLang="en-US" dirty="0" smtClean="0">
                <a:solidFill>
                  <a:srgbClr val="FFFF00"/>
                </a:solidFill>
              </a:rPr>
              <a:t> ：</a:t>
            </a:r>
            <a:r>
              <a:rPr lang="zh-TW" altLang="en-US" dirty="0" smtClean="0"/>
              <a:t>為標籤加上屬性</a:t>
            </a:r>
            <a:endParaRPr lang="en-US" altLang="zh-TW" dirty="0" smtClean="0"/>
          </a:p>
          <a:p>
            <a:r>
              <a:rPr lang="en-US" altLang="zh-TW" sz="2800" dirty="0">
                <a:solidFill>
                  <a:srgbClr val="FFFF00"/>
                </a:solidFill>
              </a:rPr>
              <a:t>(</a:t>
            </a:r>
            <a:r>
              <a:rPr lang="zh-TW" altLang="en-US" sz="2100" dirty="0">
                <a:solidFill>
                  <a:srgbClr val="92D050"/>
                </a:solidFill>
              </a:rPr>
              <a:t>標籤</a:t>
            </a:r>
            <a:r>
              <a:rPr lang="en-US" altLang="zh-TW" sz="2100" dirty="0">
                <a:solidFill>
                  <a:srgbClr val="92D050"/>
                </a:solidFill>
              </a:rPr>
              <a:t>A</a:t>
            </a:r>
            <a:r>
              <a:rPr lang="en-US" altLang="zh-TW" dirty="0"/>
              <a:t>&gt;</a:t>
            </a:r>
            <a:r>
              <a:rPr lang="zh-TW" altLang="en-US" sz="2100" dirty="0">
                <a:solidFill>
                  <a:srgbClr val="92D050"/>
                </a:solidFill>
              </a:rPr>
              <a:t>標籤</a:t>
            </a:r>
            <a:r>
              <a:rPr lang="en-US" altLang="zh-TW" sz="2100" dirty="0">
                <a:solidFill>
                  <a:srgbClr val="92D050"/>
                </a:solidFill>
              </a:rPr>
              <a:t>B</a:t>
            </a:r>
            <a:r>
              <a:rPr lang="en-US" altLang="zh-TW" sz="2800" dirty="0">
                <a:solidFill>
                  <a:srgbClr val="FFFF00"/>
                </a:solidFill>
              </a:rPr>
              <a:t>)</a:t>
            </a:r>
            <a:r>
              <a:rPr lang="en-US" altLang="zh-TW" dirty="0"/>
              <a:t>+</a:t>
            </a:r>
            <a:r>
              <a:rPr lang="en-US" altLang="zh-TW" sz="2800" dirty="0">
                <a:solidFill>
                  <a:srgbClr val="FFFF00"/>
                </a:solidFill>
              </a:rPr>
              <a:t>(</a:t>
            </a:r>
            <a:r>
              <a:rPr lang="zh-TW" altLang="en-US" sz="2100" dirty="0">
                <a:solidFill>
                  <a:srgbClr val="92D050"/>
                </a:solidFill>
              </a:rPr>
              <a:t>標籤</a:t>
            </a:r>
            <a:r>
              <a:rPr lang="en-US" altLang="zh-TW" sz="2100" dirty="0">
                <a:solidFill>
                  <a:srgbClr val="92D050"/>
                </a:solidFill>
              </a:rPr>
              <a:t>1</a:t>
            </a:r>
            <a:r>
              <a:rPr lang="en-US" altLang="zh-TW" dirty="0"/>
              <a:t>&gt;</a:t>
            </a:r>
            <a:r>
              <a:rPr lang="zh-TW" altLang="en-US" sz="2100" dirty="0">
                <a:solidFill>
                  <a:srgbClr val="92D050"/>
                </a:solidFill>
              </a:rPr>
              <a:t>標籤</a:t>
            </a:r>
            <a:r>
              <a:rPr lang="en-US" altLang="zh-TW" sz="2100" dirty="0">
                <a:solidFill>
                  <a:srgbClr val="92D050"/>
                </a:solidFill>
              </a:rPr>
              <a:t>2</a:t>
            </a:r>
            <a:r>
              <a:rPr lang="en-US" altLang="zh-TW" sz="2800" dirty="0" smtClean="0">
                <a:solidFill>
                  <a:srgbClr val="FFFF00"/>
                </a:solidFill>
              </a:rPr>
              <a:t>)</a:t>
            </a:r>
            <a:r>
              <a:rPr lang="zh-TW" altLang="en-US" sz="2800" dirty="0" smtClean="0">
                <a:solidFill>
                  <a:srgbClr val="FFFF00"/>
                </a:solidFill>
              </a:rPr>
              <a:t>： </a:t>
            </a:r>
            <a:r>
              <a:rPr lang="zh-TW" altLang="en-US" sz="2100" dirty="0"/>
              <a:t>群組化</a:t>
            </a:r>
            <a:r>
              <a:rPr lang="zh-TW" altLang="en-US" sz="2100" dirty="0" smtClean="0"/>
              <a:t>標籤</a:t>
            </a:r>
            <a:endParaRPr lang="en-US" altLang="zh-TW" sz="2100" dirty="0" smtClean="0"/>
          </a:p>
          <a:p>
            <a:r>
              <a:rPr lang="en-US" altLang="zh-TW" dirty="0" err="1">
                <a:solidFill>
                  <a:srgbClr val="92D050"/>
                </a:solidFill>
              </a:rPr>
              <a:t>ul</a:t>
            </a:r>
            <a:r>
              <a:rPr lang="en-US" altLang="zh-TW" dirty="0">
                <a:solidFill>
                  <a:srgbClr val="92D050"/>
                </a:solidFill>
              </a:rPr>
              <a:t>&gt;</a:t>
            </a:r>
            <a:r>
              <a:rPr lang="en-US" altLang="zh-TW" dirty="0" err="1">
                <a:solidFill>
                  <a:srgbClr val="92D050"/>
                </a:solidFill>
              </a:rPr>
              <a:t>li.item</a:t>
            </a:r>
            <a:r>
              <a:rPr lang="en-US" altLang="zh-TW" dirty="0">
                <a:solidFill>
                  <a:srgbClr val="FFFF00"/>
                </a:solidFill>
              </a:rPr>
              <a:t>$</a:t>
            </a:r>
            <a:r>
              <a:rPr lang="zh-TW" altLang="en-US" dirty="0">
                <a:solidFill>
                  <a:srgbClr val="FFFF00"/>
                </a:solidFill>
              </a:rPr>
              <a:t>編號 </a:t>
            </a:r>
            <a:r>
              <a:rPr lang="zh-TW" altLang="en-US" sz="2400" b="1" dirty="0" smtClean="0">
                <a:solidFill>
                  <a:srgbClr val="FFFF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： </a:t>
            </a:r>
            <a:r>
              <a:rPr lang="zh-TW" altLang="en-US" sz="2100" dirty="0" smtClean="0"/>
              <a:t>定義</a:t>
            </a:r>
            <a:r>
              <a:rPr lang="zh-TW" altLang="en-US" sz="2100" dirty="0"/>
              <a:t>項目編號</a:t>
            </a:r>
            <a:endParaRPr lang="en-US" altLang="zh-TW" sz="2100" dirty="0"/>
          </a:p>
          <a:p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69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Emmet</a:t>
            </a:r>
            <a:r>
              <a:rPr lang="zh-TW" altLang="en-US" dirty="0" smtClean="0"/>
              <a:t>線上字典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http://docs.emmet.io/cheat-sheet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158" y="2389615"/>
            <a:ext cx="7233684" cy="35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1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更多連結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effectLst/>
                <a:hlinkClick r:id="rId2"/>
              </a:rPr>
              <a:t>Emmet Documentation</a:t>
            </a:r>
            <a:endParaRPr lang="en-US" altLang="zh-TW" b="1" dirty="0" smtClean="0">
              <a:effectLst/>
              <a:hlinkClick r:id="rId3"/>
            </a:endParaRPr>
          </a:p>
          <a:p>
            <a:r>
              <a:rPr lang="en-US" altLang="zh-TW" dirty="0">
                <a:effectLst/>
                <a:hlinkClick r:id="rId4"/>
              </a:rPr>
              <a:t>Emmet </a:t>
            </a:r>
            <a:r>
              <a:rPr lang="zh-TW" altLang="en-US" dirty="0">
                <a:effectLst/>
                <a:hlinkClick r:id="rId4"/>
              </a:rPr>
              <a:t>網頁開發界的超</a:t>
            </a:r>
            <a:r>
              <a:rPr lang="zh-TW" altLang="en-US" dirty="0" smtClean="0">
                <a:effectLst/>
                <a:hlinkClick r:id="rId4"/>
              </a:rPr>
              <a:t>跑</a:t>
            </a:r>
            <a:endParaRPr lang="en-US" altLang="zh-TW" b="1" dirty="0" smtClean="0">
              <a:effectLst/>
              <a:hlinkClick r:id="rId3"/>
            </a:endParaRPr>
          </a:p>
          <a:p>
            <a:r>
              <a:rPr lang="zh-TW" altLang="en-US" b="1" dirty="0" smtClean="0">
                <a:effectLst/>
                <a:hlinkClick r:id="rId3"/>
              </a:rPr>
              <a:t>使用 </a:t>
            </a:r>
            <a:r>
              <a:rPr lang="en-US" altLang="zh-TW" b="1" dirty="0" err="1">
                <a:effectLst/>
                <a:hlinkClick r:id="rId3"/>
              </a:rPr>
              <a:t>Emmet</a:t>
            </a:r>
            <a:r>
              <a:rPr lang="en-US" altLang="zh-TW" b="1" dirty="0">
                <a:effectLst/>
                <a:hlinkClick r:id="rId3"/>
              </a:rPr>
              <a:t> </a:t>
            </a:r>
            <a:r>
              <a:rPr lang="zh-TW" altLang="en-US" b="1" dirty="0">
                <a:effectLst/>
                <a:hlinkClick r:id="rId3"/>
              </a:rPr>
              <a:t>生成 </a:t>
            </a:r>
            <a:r>
              <a:rPr lang="en-US" altLang="zh-TW" b="1" dirty="0">
                <a:effectLst/>
                <a:hlinkClick r:id="rId3"/>
              </a:rPr>
              <a:t>HTML </a:t>
            </a:r>
            <a:r>
              <a:rPr lang="zh-TW" altLang="en-US" b="1" dirty="0" smtClean="0">
                <a:effectLst/>
                <a:hlinkClick r:id="rId3"/>
              </a:rPr>
              <a:t>的語法詳解</a:t>
            </a:r>
            <a:r>
              <a:rPr lang="en-US" altLang="zh-TW" b="1" dirty="0" smtClean="0">
                <a:effectLst/>
              </a:rPr>
              <a:t>(</a:t>
            </a:r>
            <a:r>
              <a:rPr lang="zh-TW" altLang="en-US" b="1" dirty="0" smtClean="0">
                <a:effectLst/>
              </a:rPr>
              <a:t>簡中</a:t>
            </a:r>
            <a:r>
              <a:rPr lang="en-US" altLang="zh-TW" b="1" dirty="0" smtClean="0">
                <a:effectLst/>
              </a:rPr>
              <a:t>)</a:t>
            </a:r>
          </a:p>
          <a:p>
            <a:r>
              <a:rPr lang="en-US" altLang="zh-TW" b="1" dirty="0" smtClean="0">
                <a:effectLst/>
                <a:hlinkClick r:id="rId5"/>
              </a:rPr>
              <a:t>Emmet</a:t>
            </a:r>
            <a:r>
              <a:rPr lang="zh-TW" altLang="en-US" b="1" dirty="0" smtClean="0">
                <a:effectLst/>
                <a:hlinkClick r:id="rId5"/>
              </a:rPr>
              <a:t>語法大全</a:t>
            </a:r>
            <a:endParaRPr lang="en-US" altLang="zh-TW" b="1" dirty="0" smtClean="0">
              <a:effectLst/>
            </a:endParaRPr>
          </a:p>
          <a:p>
            <a:endParaRPr lang="zh-TW" altLang="en-US" b="1" dirty="0">
              <a:effectLst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6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環境設定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1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課後練習：</a:t>
            </a:r>
            <a:r>
              <a:rPr lang="en-US" altLang="zh-TW" dirty="0"/>
              <a:t>Emmet</a:t>
            </a:r>
            <a:r>
              <a:rPr lang="zh-TW" altLang="en-US" dirty="0"/>
              <a:t>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請用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建立如圖的</a:t>
            </a:r>
            <a:r>
              <a:rPr lang="en-US" altLang="zh-TW" dirty="0" smtClean="0"/>
              <a:t>HTML</a:t>
            </a:r>
          </a:p>
          <a:p>
            <a:r>
              <a:rPr lang="zh-TW" altLang="en-US" dirty="0" smtClean="0"/>
              <a:t>請將檔案儲存為</a:t>
            </a:r>
            <a:r>
              <a:rPr lang="en-US" altLang="zh-TW" dirty="0" smtClean="0"/>
              <a:t>HelloVSCode.html</a:t>
            </a:r>
          </a:p>
          <a:p>
            <a:r>
              <a:rPr lang="zh-TW" altLang="en-US" dirty="0" smtClean="0"/>
              <a:t>請將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檔案，在</a:t>
            </a:r>
            <a:r>
              <a:rPr lang="en-US" altLang="zh-TW" dirty="0" smtClean="0"/>
              <a:t>Browser</a:t>
            </a:r>
            <a:r>
              <a:rPr lang="zh-TW" altLang="en-US" dirty="0" smtClean="0"/>
              <a:t>上開啟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739" y="1436197"/>
            <a:ext cx="4565406" cy="51857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913" y="3398697"/>
            <a:ext cx="3217252" cy="280788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補充資料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1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W3Cschool</a:t>
            </a:r>
            <a:endParaRPr lang="zh-TW" altLang="en-US" dirty="0"/>
          </a:p>
        </p:txBody>
      </p:sp>
      <p:pic>
        <p:nvPicPr>
          <p:cNvPr id="5" name="內容版面配置區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4741" y="1476375"/>
            <a:ext cx="9282518" cy="43148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42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codecademy</a:t>
            </a:r>
            <a:endParaRPr lang="zh-TW" altLang="en-US" dirty="0"/>
          </a:p>
        </p:txBody>
      </p:sp>
      <p:pic>
        <p:nvPicPr>
          <p:cNvPr id="5" name="內容版面配置區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9711" y="1476375"/>
            <a:ext cx="7892578" cy="43148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41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CodePen</a:t>
            </a:r>
            <a:endParaRPr lang="zh-TW" altLang="en-US" dirty="0"/>
          </a:p>
        </p:txBody>
      </p:sp>
      <p:pic>
        <p:nvPicPr>
          <p:cNvPr id="5" name="內容版面配置區 4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103"/>
          <a:stretch/>
        </p:blipFill>
        <p:spPr>
          <a:xfrm>
            <a:off x="1326329" y="1476375"/>
            <a:ext cx="9338740" cy="43148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75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solidFill>
                  <a:srgbClr val="FFFF00"/>
                </a:solidFill>
              </a:rPr>
              <a:t>課後作業</a:t>
            </a:r>
            <a:endParaRPr lang="zh-TW" altLang="en-US" sz="4000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請上以下的網站，使用學校的 </a:t>
            </a:r>
            <a:r>
              <a:rPr lang="en-US" altLang="zh-TW" dirty="0" smtClean="0"/>
              <a:t>email</a:t>
            </a:r>
            <a:r>
              <a:rPr lang="zh-TW" altLang="en-US" dirty="0" smtClean="0"/>
              <a:t>進行帳號註冊，日後課程會用到相關網站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CodePen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2"/>
              </a:rPr>
              <a:t>https://codepen.io/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Code </a:t>
            </a:r>
            <a:r>
              <a:rPr lang="en-US" altLang="zh-TW" dirty="0" err="1" smtClean="0"/>
              <a:t>cademy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3"/>
              </a:rPr>
              <a:t>http://www.codecademy.com/tracks/web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Git</a:t>
            </a:r>
            <a:r>
              <a:rPr lang="en-US" altLang="zh-TW" dirty="0" smtClean="0"/>
              <a:t> Hub : </a:t>
            </a:r>
            <a:r>
              <a:rPr lang="en-US" altLang="zh-TW" dirty="0" smtClean="0">
                <a:hlinkClick r:id="rId4"/>
              </a:rPr>
              <a:t>https://github.com/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1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推薦連結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mtClean="0"/>
              <a:t>Visual Studio Code </a:t>
            </a:r>
            <a:r>
              <a:rPr lang="zh-TW" altLang="en-US" smtClean="0"/>
              <a:t>說明文件</a:t>
            </a:r>
            <a:r>
              <a:rPr lang="en-US" altLang="zh-TW" smtClean="0"/>
              <a:t>(English Only)</a:t>
            </a:r>
            <a:r>
              <a:rPr lang="zh-TW" altLang="en-US" smtClean="0"/>
              <a:t>：</a:t>
            </a:r>
            <a:r>
              <a:rPr lang="en-US" altLang="zh-TW" smtClean="0">
                <a:hlinkClick r:id="rId2"/>
              </a:rPr>
              <a:t>VS Code Doc</a:t>
            </a:r>
            <a:r>
              <a:rPr lang="zh-TW" altLang="en-US" smtClean="0"/>
              <a:t>  </a:t>
            </a:r>
            <a:r>
              <a:rPr lang="en-US" altLang="zh-TW" smtClean="0"/>
              <a:t>(</a:t>
            </a:r>
            <a:r>
              <a:rPr lang="zh-TW" altLang="en-US" smtClean="0"/>
              <a:t>強烈建議一定要閱讀</a:t>
            </a:r>
            <a:r>
              <a:rPr lang="en-US" altLang="zh-TW" smtClean="0"/>
              <a:t>)</a:t>
            </a:r>
          </a:p>
          <a:p>
            <a:r>
              <a:rPr lang="zh-TW" altLang="en-US" smtClean="0"/>
              <a:t>推薦教學影片：</a:t>
            </a:r>
            <a:endParaRPr lang="en-US" altLang="zh-TW" smtClean="0"/>
          </a:p>
          <a:p>
            <a:pPr lvl="1"/>
            <a:r>
              <a:rPr lang="zh-TW" altLang="en-US" smtClean="0"/>
              <a:t>開開心心學</a:t>
            </a:r>
            <a:r>
              <a:rPr lang="en-US" altLang="zh-TW" smtClean="0"/>
              <a:t>Visual Studio Code</a:t>
            </a:r>
            <a:r>
              <a:rPr lang="zh-TW" altLang="en-US" smtClean="0"/>
              <a:t>系列 </a:t>
            </a:r>
            <a:r>
              <a:rPr lang="en-US" altLang="zh-TW" smtClean="0"/>
              <a:t>:</a:t>
            </a:r>
            <a:br>
              <a:rPr lang="en-US" altLang="zh-TW" smtClean="0"/>
            </a:br>
            <a:r>
              <a:rPr lang="en-US" altLang="zh-TW" smtClean="0">
                <a:hlinkClick r:id="rId3"/>
              </a:rPr>
              <a:t>https://www.youtube.com/watch?v=7VhWtbbPPh4&amp;list=PLjavDKFcyCOkl6uL8BG9_sP6A2FxmBFqv</a:t>
            </a:r>
            <a:endParaRPr lang="en-US" altLang="zh-TW" smtClean="0"/>
          </a:p>
          <a:p>
            <a:pPr lvl="1"/>
            <a:r>
              <a:rPr lang="en-US" altLang="zh-TW" smtClean="0">
                <a:hlinkClick r:id="rId4"/>
              </a:rPr>
              <a:t>Editor </a:t>
            </a:r>
            <a:r>
              <a:rPr lang="zh-TW" altLang="en-US" smtClean="0">
                <a:hlinkClick r:id="rId4"/>
              </a:rPr>
              <a:t>編輯者 </a:t>
            </a:r>
            <a:r>
              <a:rPr lang="en-US" altLang="zh-TW" smtClean="0">
                <a:hlinkClick r:id="rId4"/>
              </a:rPr>
              <a:t>– Visual Studio Code</a:t>
            </a:r>
            <a:endParaRPr lang="en-US" altLang="zh-TW" smtClean="0"/>
          </a:p>
          <a:p>
            <a:r>
              <a:rPr lang="zh-TW" altLang="en-US" smtClean="0"/>
              <a:t>六角學院</a:t>
            </a:r>
            <a:r>
              <a:rPr lang="en-US" altLang="zh-TW" smtClean="0"/>
              <a:t>-</a:t>
            </a:r>
            <a:r>
              <a:rPr lang="zh-TW" altLang="en-US" smtClean="0"/>
              <a:t> </a:t>
            </a:r>
            <a:r>
              <a:rPr lang="en-US" altLang="zh-TW" smtClean="0">
                <a:hlinkClick r:id="rId5"/>
              </a:rPr>
              <a:t>VSCode </a:t>
            </a:r>
            <a:r>
              <a:rPr lang="zh-TW" altLang="en-US" smtClean="0">
                <a:hlinkClick r:id="rId5"/>
              </a:rPr>
              <a:t>教學 </a:t>
            </a:r>
            <a:r>
              <a:rPr lang="en-US" altLang="zh-TW" smtClean="0">
                <a:hlinkClick r:id="rId5"/>
              </a:rPr>
              <a:t>- </a:t>
            </a:r>
            <a:r>
              <a:rPr lang="zh-TW" altLang="en-US" smtClean="0">
                <a:hlinkClick r:id="rId5"/>
              </a:rPr>
              <a:t>前端新世代的編輯器</a:t>
            </a:r>
            <a:endParaRPr lang="zh-TW" altLang="en-US" smtClean="0"/>
          </a:p>
          <a:p>
            <a:r>
              <a:rPr lang="zh-TW" altLang="en-US" smtClean="0"/>
              <a:t>推薦套件</a:t>
            </a:r>
            <a:endParaRPr lang="en-US" altLang="zh-TW" smtClean="0"/>
          </a:p>
          <a:p>
            <a:pPr lvl="1"/>
            <a:r>
              <a:rPr lang="en-US" altLang="zh-TW" smtClean="0">
                <a:hlinkClick r:id="rId6"/>
              </a:rPr>
              <a:t>sqz777 der </a:t>
            </a:r>
            <a:r>
              <a:rPr lang="zh-TW" altLang="en-US" smtClean="0">
                <a:hlinkClick r:id="rId6"/>
              </a:rPr>
              <a:t>技術小本本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1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推薦連結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hlinkClick r:id="rId2"/>
              </a:rPr>
              <a:t>Visual Studio Code</a:t>
            </a:r>
            <a:r>
              <a:rPr lang="zh-TW" altLang="en-US" smtClean="0">
                <a:hlinkClick r:id="rId2"/>
              </a:rPr>
              <a:t>網頁勞工常見的擴充套件</a:t>
            </a:r>
            <a:endParaRPr lang="en-US" altLang="zh-TW" smtClean="0"/>
          </a:p>
          <a:p>
            <a:r>
              <a:rPr lang="zh-TW" altLang="en-US" smtClean="0">
                <a:hlinkClick r:id="rId2"/>
              </a:rPr>
              <a:t>安裝 </a:t>
            </a:r>
            <a:r>
              <a:rPr lang="en-US" altLang="zh-TW" smtClean="0">
                <a:hlinkClick r:id="rId2"/>
              </a:rPr>
              <a:t>Visual Studio Code </a:t>
            </a:r>
            <a:r>
              <a:rPr lang="zh-TW" altLang="en-US" smtClean="0">
                <a:hlinkClick r:id="rId2"/>
              </a:rPr>
              <a:t>與擴充套件設定</a:t>
            </a:r>
            <a:endParaRPr lang="zh-TW" altLang="en-US" smtClean="0"/>
          </a:p>
          <a:p>
            <a:r>
              <a:rPr lang="en-US" altLang="zh-TW" smtClean="0"/>
              <a:t/>
            </a:r>
            <a:br>
              <a:rPr lang="en-US" altLang="zh-TW" smtClean="0"/>
            </a:b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9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使用者設定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8832" y="1476375"/>
            <a:ext cx="6558918" cy="4314826"/>
          </a:xfrm>
        </p:spPr>
        <p:txBody>
          <a:bodyPr/>
          <a:lstStyle/>
          <a:p>
            <a:r>
              <a:rPr lang="zh-TW" altLang="en-US" dirty="0" smtClean="0"/>
              <a:t>開啟方法：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工具列：</a:t>
            </a:r>
            <a:r>
              <a:rPr lang="en-US" altLang="zh-TW" dirty="0" smtClean="0"/>
              <a:t>[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]&gt;[</a:t>
            </a:r>
            <a:r>
              <a:rPr lang="zh-TW" altLang="en-US" dirty="0" smtClean="0"/>
              <a:t>喜好設定</a:t>
            </a:r>
            <a:r>
              <a:rPr lang="en-US" altLang="zh-TW" dirty="0" smtClean="0"/>
              <a:t>]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[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]</a:t>
            </a:r>
          </a:p>
          <a:p>
            <a:pPr lvl="1"/>
            <a:r>
              <a:rPr lang="en-US" altLang="zh-TW" dirty="0" smtClean="0"/>
              <a:t>[Ctrl]+[shift]+[p] &gt; sett &gt;</a:t>
            </a:r>
            <a:r>
              <a:rPr lang="en-US" altLang="zh-TW" dirty="0" err="1" smtClean="0"/>
              <a:t>Preferences:Open</a:t>
            </a:r>
            <a:r>
              <a:rPr lang="en-US" altLang="zh-TW" dirty="0" smtClean="0"/>
              <a:t> User Settings</a:t>
            </a:r>
          </a:p>
          <a:p>
            <a:r>
              <a:rPr lang="zh-TW" altLang="en-US" dirty="0" smtClean="0"/>
              <a:t>由於每個人的使用習慣不同，當有需要變更的時候，可透過變更設定的方式來設定編輯器</a:t>
            </a:r>
            <a:endParaRPr lang="en-US" altLang="zh-TW" dirty="0" smtClean="0"/>
          </a:p>
          <a:p>
            <a:r>
              <a:rPr lang="zh-TW" altLang="en-US" dirty="0" smtClean="0"/>
              <a:t>由於各設定當中都有清楚的中文說明，若有需要修改，請尋找相關的設定進行修改即可。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2342"/>
          <a:stretch/>
        </p:blipFill>
        <p:spPr>
          <a:xfrm>
            <a:off x="7617069" y="1161886"/>
            <a:ext cx="3763636" cy="28327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74" y="4453577"/>
            <a:ext cx="3552825" cy="19979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7722474" y="4554040"/>
            <a:ext cx="3552825" cy="33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使用者設定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8832" y="1476375"/>
            <a:ext cx="5001418" cy="4314826"/>
          </a:xfrm>
        </p:spPr>
        <p:txBody>
          <a:bodyPr/>
          <a:lstStyle/>
          <a:p>
            <a:r>
              <a:rPr lang="zh-TW" altLang="en-US" dirty="0" smtClean="0"/>
              <a:t>使用方法很簡單，將要變更的設定，指令複製一分到右邊的使用者設定。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以本例來說，主要是要修改編輯器的字型大小由</a:t>
            </a:r>
            <a:r>
              <a:rPr lang="en-US" altLang="zh-TW" dirty="0" smtClean="0"/>
              <a:t>14 &gt; 16</a:t>
            </a:r>
            <a:r>
              <a:rPr lang="zh-TW" altLang="en-US" dirty="0" smtClean="0"/>
              <a:t>，因此複製</a:t>
            </a:r>
            <a:r>
              <a:rPr lang="en-US" altLang="zh-TW" dirty="0" smtClean="0"/>
              <a:t>” “</a:t>
            </a:r>
            <a:r>
              <a:rPr lang="en-US" altLang="zh-TW" dirty="0" err="1" smtClean="0"/>
              <a:t>editor.fontSize</a:t>
            </a:r>
            <a:r>
              <a:rPr lang="en-US" altLang="zh-TW" dirty="0" smtClean="0"/>
              <a:t>”: 14,</a:t>
            </a:r>
            <a:r>
              <a:rPr lang="zh-TW" altLang="en-US" dirty="0" smtClean="0"/>
              <a:t>到右方的使用者設定當中，將字型改為</a:t>
            </a:r>
            <a:r>
              <a:rPr lang="en-US" altLang="zh-TW" dirty="0" smtClean="0"/>
              <a:t>16</a:t>
            </a:r>
          </a:p>
          <a:p>
            <a:r>
              <a:rPr lang="zh-TW" altLang="en-US" dirty="0" smtClean="0"/>
              <a:t>設定完後請記得用</a:t>
            </a:r>
            <a:r>
              <a:rPr lang="en-US" altLang="zh-TW" dirty="0" err="1" smtClean="0"/>
              <a:t>Ctrl+S</a:t>
            </a:r>
            <a:r>
              <a:rPr lang="en-US" altLang="zh-TW" dirty="0" smtClean="0"/>
              <a:t> </a:t>
            </a:r>
            <a:r>
              <a:rPr lang="zh-TW" altLang="en-US" dirty="0" smtClean="0"/>
              <a:t>存檔，存檔後設定立即生效</a:t>
            </a:r>
            <a:endParaRPr lang="en-US" altLang="zh-TW" dirty="0" smtClean="0"/>
          </a:p>
        </p:txBody>
      </p:sp>
      <p:grpSp>
        <p:nvGrpSpPr>
          <p:cNvPr id="18" name="群組 17"/>
          <p:cNvGrpSpPr/>
          <p:nvPr/>
        </p:nvGrpSpPr>
        <p:grpSpPr>
          <a:xfrm>
            <a:off x="6011309" y="1548926"/>
            <a:ext cx="5728192" cy="2779060"/>
            <a:chOff x="5987562" y="2545243"/>
            <a:chExt cx="5728192" cy="277906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7562" y="2545243"/>
              <a:ext cx="5728192" cy="27790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031524" y="3828653"/>
              <a:ext cx="1121229" cy="2013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568580" y="2896827"/>
              <a:ext cx="1121229" cy="2013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>
              <a:stCxn id="6" idx="3"/>
              <a:endCxn id="7" idx="1"/>
            </p:cNvCxnSpPr>
            <p:nvPr/>
          </p:nvCxnSpPr>
          <p:spPr>
            <a:xfrm flipV="1">
              <a:off x="7152753" y="2997520"/>
              <a:ext cx="2415827" cy="9318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群組 16"/>
          <p:cNvGrpSpPr/>
          <p:nvPr/>
        </p:nvGrpSpPr>
        <p:grpSpPr>
          <a:xfrm>
            <a:off x="5942440" y="4472045"/>
            <a:ext cx="5865930" cy="1006147"/>
            <a:chOff x="5873571" y="5270356"/>
            <a:chExt cx="5865930" cy="1006147"/>
          </a:xfrm>
        </p:grpSpPr>
        <p:grpSp>
          <p:nvGrpSpPr>
            <p:cNvPr id="10" name="群組 9"/>
            <p:cNvGrpSpPr/>
            <p:nvPr/>
          </p:nvGrpSpPr>
          <p:grpSpPr>
            <a:xfrm>
              <a:off x="5873571" y="5270356"/>
              <a:ext cx="2518638" cy="1002301"/>
              <a:chOff x="5825620" y="5408531"/>
              <a:chExt cx="2518638" cy="1002301"/>
            </a:xfrm>
          </p:grpSpPr>
          <p:sp>
            <p:nvSpPr>
              <p:cNvPr id="4" name="向右箭號 3"/>
              <p:cNvSpPr/>
              <p:nvPr/>
            </p:nvSpPr>
            <p:spPr>
              <a:xfrm rot="16200000">
                <a:off x="6783908" y="5538113"/>
                <a:ext cx="602063" cy="342900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5825620" y="6103055"/>
                <a:ext cx="25186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 smtClean="0">
                    <a:solidFill>
                      <a:srgbClr val="FF0000"/>
                    </a:solidFill>
                  </a:rPr>
                  <a:t>預設值，無法變更，僅供參考</a:t>
                </a:r>
                <a:endParaRPr lang="zh-TW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9041326" y="5274202"/>
              <a:ext cx="2698175" cy="1002301"/>
              <a:chOff x="5825620" y="5408531"/>
              <a:chExt cx="2698175" cy="1002301"/>
            </a:xfrm>
          </p:grpSpPr>
          <p:sp>
            <p:nvSpPr>
              <p:cNvPr id="12" name="向右箭號 11"/>
              <p:cNvSpPr/>
              <p:nvPr/>
            </p:nvSpPr>
            <p:spPr>
              <a:xfrm rot="16200000">
                <a:off x="6783908" y="5538113"/>
                <a:ext cx="602063" cy="342900"/>
              </a:xfrm>
              <a:prstGeom prst="righ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5825620" y="6103055"/>
                <a:ext cx="26981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400" b="1" dirty="0" smtClean="0">
                    <a:solidFill>
                      <a:srgbClr val="00B050"/>
                    </a:solidFill>
                  </a:rPr>
                  <a:t>使用者設定，可視需求新增修改</a:t>
                </a:r>
                <a:endParaRPr lang="zh-TW" altLang="en-US" sz="14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0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色彩主題設定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檔案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喜好設定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色彩佈景主題，即可列出目前所安裝的佈景主題，點選喜歡的即可</a:t>
            </a:r>
            <a:endParaRPr lang="en-US" altLang="zh-TW" dirty="0" smtClean="0"/>
          </a:p>
          <a:p>
            <a:r>
              <a:rPr lang="zh-TW" altLang="en-US" dirty="0" smtClean="0"/>
              <a:t>若要選擇較多的佈景主題，請在擴充套件用</a:t>
            </a:r>
            <a:r>
              <a:rPr lang="en-US" altLang="zh-TW" dirty="0" smtClean="0"/>
              <a:t>”Theme”</a:t>
            </a:r>
            <a:r>
              <a:rPr lang="zh-TW" altLang="en-US" dirty="0" smtClean="0"/>
              <a:t>來搜尋，目前推薦</a:t>
            </a:r>
            <a:r>
              <a:rPr lang="en-US" altLang="zh-TW" dirty="0" smtClean="0"/>
              <a:t>Material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Theme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15" y="3928182"/>
            <a:ext cx="3146386" cy="24325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11"/>
          <a:stretch/>
        </p:blipFill>
        <p:spPr>
          <a:xfrm>
            <a:off x="5730074" y="3975983"/>
            <a:ext cx="4632960" cy="238472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自訂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954F72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1003</TotalTime>
  <Words>2084</Words>
  <Application>Microsoft Office PowerPoint</Application>
  <PresentationFormat>寬螢幕</PresentationFormat>
  <Paragraphs>318</Paragraphs>
  <Slides>67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8" baseType="lpstr">
      <vt:lpstr>Gungsuh</vt:lpstr>
      <vt:lpstr>微軟正黑體</vt:lpstr>
      <vt:lpstr>新細明體</vt:lpstr>
      <vt:lpstr>Arial</vt:lpstr>
      <vt:lpstr>Arial Black</vt:lpstr>
      <vt:lpstr>Calibri</vt:lpstr>
      <vt:lpstr>Comic Sans MS</vt:lpstr>
      <vt:lpstr>Trebuchet MS</vt:lpstr>
      <vt:lpstr>Tw Cen MT</vt:lpstr>
      <vt:lpstr>Wingdings</vt:lpstr>
      <vt:lpstr>電路</vt:lpstr>
      <vt:lpstr>Visual Studio Code 安裝與設定</vt:lpstr>
      <vt:lpstr>環境安裝</vt:lpstr>
      <vt:lpstr>Visual Studio  Code下載與安裝</vt:lpstr>
      <vt:lpstr>開啟Visual Studio Code</vt:lpstr>
      <vt:lpstr>開始使用Visual Studio Code</vt:lpstr>
      <vt:lpstr>環境設定</vt:lpstr>
      <vt:lpstr>使用者設定</vt:lpstr>
      <vt:lpstr>使用者設定</vt:lpstr>
      <vt:lpstr>色彩主題設定</vt:lpstr>
      <vt:lpstr>常用快速鍵</vt:lpstr>
      <vt:lpstr>VS Code 快速鍵設定</vt:lpstr>
      <vt:lpstr>VS Code 快速鍵設定</vt:lpstr>
      <vt:lpstr>檢查Visual Studio code更新</vt:lpstr>
      <vt:lpstr>安裝擴充套件</vt:lpstr>
      <vt:lpstr>安裝擴充套件</vt:lpstr>
      <vt:lpstr>安裝擴充套件</vt:lpstr>
      <vt:lpstr>安裝擴充套件</vt:lpstr>
      <vt:lpstr>安裝擴充套件</vt:lpstr>
      <vt:lpstr>安裝擴充套件</vt:lpstr>
      <vt:lpstr>安裝擴充套件</vt:lpstr>
      <vt:lpstr>安裝擴充套件</vt:lpstr>
      <vt:lpstr>安裝擴充套件</vt:lpstr>
      <vt:lpstr>安裝擴充套件</vt:lpstr>
      <vt:lpstr>建立HTML</vt:lpstr>
      <vt:lpstr>從0開始</vt:lpstr>
      <vt:lpstr>在VS Code開啟現有的資料夾</vt:lpstr>
      <vt:lpstr>新增檔案</vt:lpstr>
      <vt:lpstr>建立 HTML 檔案</vt:lpstr>
      <vt:lpstr>建立 HTML 檔案</vt:lpstr>
      <vt:lpstr>建立 HTML 檔案</vt:lpstr>
      <vt:lpstr>建立 HTML 檔案</vt:lpstr>
      <vt:lpstr>即時瀏覽網頁結果- Live Server</vt:lpstr>
      <vt:lpstr>即時瀏覽網頁結果- Preview on Web Server</vt:lpstr>
      <vt:lpstr>練習一 Hello Html</vt:lpstr>
      <vt:lpstr>Emmet</vt:lpstr>
      <vt:lpstr>動腦時間</vt:lpstr>
      <vt:lpstr>PowerPoint 簡報</vt:lpstr>
      <vt:lpstr>人生苦端 不應花太多時間在 重複的事情上</vt:lpstr>
      <vt:lpstr>Emmet – 超強的小叮噹  只需一行code + Tab =</vt:lpstr>
      <vt:lpstr>怎麼開始emmet?</vt:lpstr>
      <vt:lpstr>第一次接觸</vt:lpstr>
      <vt:lpstr>HTML5 + [tab]</vt:lpstr>
      <vt:lpstr>我要打十個 - 產生多個項目 </vt:lpstr>
      <vt:lpstr>P*10 + [tab]</vt:lpstr>
      <vt:lpstr>我要打十個 – 加入內容</vt:lpstr>
      <vt:lpstr>div{我要打十個}*10</vt:lpstr>
      <vt:lpstr>加入id與Class (類別名)</vt:lpstr>
      <vt:lpstr>加上子標籤</vt:lpstr>
      <vt:lpstr>div*5+p*2</vt:lpstr>
      <vt:lpstr>以下這兩個有什麼不一樣?</vt:lpstr>
      <vt:lpstr>標籤[屬性=屬性]</vt:lpstr>
      <vt:lpstr>標籤屬性 - 範  例</vt:lpstr>
      <vt:lpstr>(標籤A&gt;標籤B)+(標籤1&gt;標籤2)</vt:lpstr>
      <vt:lpstr>群組化標籤 - 範  例</vt:lpstr>
      <vt:lpstr>PowerPoint 簡報</vt:lpstr>
      <vt:lpstr>項目編號 - 範例 </vt:lpstr>
      <vt:lpstr>常用的EMMET指令</vt:lpstr>
      <vt:lpstr>Emmet線上字典</vt:lpstr>
      <vt:lpstr>更多連結</vt:lpstr>
      <vt:lpstr>課後練習：Emmet練習</vt:lpstr>
      <vt:lpstr>補充資料</vt:lpstr>
      <vt:lpstr>W3Cschool</vt:lpstr>
      <vt:lpstr>codecademy</vt:lpstr>
      <vt:lpstr>CodePen</vt:lpstr>
      <vt:lpstr>課後作業</vt:lpstr>
      <vt:lpstr>推薦連結</vt:lpstr>
      <vt:lpstr>推薦連結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Code 安裝與設定</dc:title>
  <dc:creator>Jo Lin(林湘筠)</dc:creator>
  <cp:lastModifiedBy>HY Lin</cp:lastModifiedBy>
  <cp:revision>86</cp:revision>
  <dcterms:created xsi:type="dcterms:W3CDTF">2018-08-01T06:26:57Z</dcterms:created>
  <dcterms:modified xsi:type="dcterms:W3CDTF">2018-09-14T02:30:46Z</dcterms:modified>
</cp:coreProperties>
</file>